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365" r:id="rId2"/>
    <p:sldId id="440" r:id="rId3"/>
    <p:sldId id="441" r:id="rId4"/>
    <p:sldId id="442" r:id="rId5"/>
    <p:sldId id="443" r:id="rId6"/>
    <p:sldId id="444" r:id="rId7"/>
    <p:sldId id="366" r:id="rId8"/>
    <p:sldId id="325" r:id="rId9"/>
    <p:sldId id="401" r:id="rId10"/>
    <p:sldId id="326" r:id="rId11"/>
    <p:sldId id="432" r:id="rId12"/>
    <p:sldId id="368" r:id="rId13"/>
    <p:sldId id="329" r:id="rId14"/>
    <p:sldId id="375" r:id="rId15"/>
    <p:sldId id="408" r:id="rId16"/>
    <p:sldId id="378" r:id="rId17"/>
    <p:sldId id="409" r:id="rId18"/>
    <p:sldId id="436" r:id="rId19"/>
    <p:sldId id="406" r:id="rId20"/>
    <p:sldId id="380" r:id="rId21"/>
    <p:sldId id="374" r:id="rId22"/>
    <p:sldId id="381" r:id="rId23"/>
    <p:sldId id="382" r:id="rId24"/>
    <p:sldId id="383" r:id="rId25"/>
    <p:sldId id="437" r:id="rId26"/>
    <p:sldId id="435" r:id="rId27"/>
    <p:sldId id="416" r:id="rId28"/>
    <p:sldId id="433" r:id="rId29"/>
    <p:sldId id="384" r:id="rId30"/>
    <p:sldId id="387" r:id="rId31"/>
    <p:sldId id="388" r:id="rId32"/>
    <p:sldId id="439" r:id="rId33"/>
    <p:sldId id="438" r:id="rId34"/>
    <p:sldId id="389" r:id="rId35"/>
    <p:sldId id="390" r:id="rId36"/>
    <p:sldId id="392" r:id="rId37"/>
    <p:sldId id="393" r:id="rId38"/>
    <p:sldId id="395" r:id="rId39"/>
    <p:sldId id="394" r:id="rId40"/>
    <p:sldId id="412" r:id="rId41"/>
    <p:sldId id="414" r:id="rId42"/>
    <p:sldId id="396" r:id="rId43"/>
    <p:sldId id="425" r:id="rId44"/>
    <p:sldId id="426" r:id="rId45"/>
    <p:sldId id="427" r:id="rId46"/>
    <p:sldId id="428" r:id="rId47"/>
    <p:sldId id="429" r:id="rId48"/>
    <p:sldId id="430" r:id="rId49"/>
    <p:sldId id="431" r:id="rId50"/>
    <p:sldId id="315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F1B"/>
    <a:srgbClr val="37333B"/>
    <a:srgbClr val="E72236"/>
    <a:srgbClr val="2EC4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0"/>
    <p:restoredTop sz="94598"/>
  </p:normalViewPr>
  <p:slideViewPr>
    <p:cSldViewPr snapToGrid="0" snapToObjects="1">
      <p:cViewPr varScale="1">
        <p:scale>
          <a:sx n="82" d="100"/>
          <a:sy n="82" d="100"/>
        </p:scale>
        <p:origin x="-840" y="-1464"/>
      </p:cViewPr>
      <p:guideLst>
        <p:guide orient="horz" pos="2166"/>
        <p:guide pos="384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9" d="100"/>
        <a:sy n="149" d="100"/>
      </p:scale>
      <p:origin x="0" y="248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hdphoto1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1.jpeg>
</file>

<file path=ppt/media/image22.png>
</file>

<file path=ppt/media/image26.png>
</file>

<file path=ppt/media/image28.png>
</file>

<file path=ppt/media/image3.png>
</file>

<file path=ppt/media/image30.png>
</file>

<file path=ppt/media/image31.png>
</file>

<file path=ppt/media/image36.png>
</file>

<file path=ppt/media/image37.png>
</file>

<file path=ppt/media/image38.png>
</file>

<file path=ppt/media/image4.png>
</file>

<file path=ppt/media/image42.tiff>
</file>

<file path=ppt/media/image43.tiff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D4B87C-1310-E945-80F2-E10F25599A5E}" type="datetimeFigureOut">
              <a:rPr lang="en-US" smtClean="0"/>
              <a:t>2018-05-28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393ABE-6A49-3441-AEDA-9654AF0A6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13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imensional_analysis" TargetMode="External"/><Relationship Id="rId4" Type="http://schemas.openxmlformats.org/officeDocument/2006/relationships/hyperlink" Target="https://en.wikipedia.org/wiki/Amount_of_substance" TargetMode="External"/><Relationship Id="rId5" Type="http://schemas.openxmlformats.org/officeDocument/2006/relationships/hyperlink" Target="https://en.wikipedia.org/wiki/Mass_diffusivity" TargetMode="External"/><Relationship Id="rId6" Type="http://schemas.openxmlformats.org/officeDocument/2006/relationships/hyperlink" Target="https://en.wikipedia.org/wiki/Viscosity" TargetMode="External"/><Relationship Id="rId7" Type="http://schemas.openxmlformats.org/officeDocument/2006/relationships/hyperlink" Target="https://en.wikipedia.org/wiki/Einstein_relation_(kinetic_theory)%23Stokes-Einstein_equation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04AE18-7AD0-FB4D-ABEF-742534E2DA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162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02FCAF8-9233-4F53-85A4-23BFF4B1DF3C}" type="slidenum">
              <a:rPr lang="en-GB"/>
              <a:pPr/>
              <a:t>10</a:t>
            </a:fld>
            <a:endParaRPr lang="en-GB"/>
          </a:p>
        </p:txBody>
      </p:sp>
      <p:sp>
        <p:nvSpPr>
          <p:cNvPr id="2764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765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endParaRPr lang="en-US" dirty="0" smtClean="0"/>
          </a:p>
          <a:p>
            <a:r>
              <a:rPr lang="en-US" i="1" dirty="0" smtClean="0"/>
              <a:t>J</a:t>
            </a:r>
            <a:r>
              <a:rPr lang="en-US" dirty="0" smtClean="0"/>
              <a:t> is the "diffusion flux," of which the </a:t>
            </a:r>
            <a:r>
              <a:rPr lang="en-US" dirty="0" smtClean="0">
                <a:hlinkClick r:id="rId3" tooltip="Dimensional analysis"/>
              </a:rPr>
              <a:t>dimension</a:t>
            </a:r>
            <a:r>
              <a:rPr lang="en-US" dirty="0" smtClean="0"/>
              <a:t> is </a:t>
            </a:r>
            <a:r>
              <a:rPr lang="en-US" dirty="0" smtClean="0">
                <a:hlinkClick r:id="rId4" tooltip="Amount of substance"/>
              </a:rPr>
              <a:t>amount of substance</a:t>
            </a:r>
            <a:r>
              <a:rPr lang="en-US" dirty="0" smtClean="0"/>
              <a:t> per unit area per unit time, so it is expressed in such units as </a:t>
            </a:r>
            <a:r>
              <a:rPr lang="en-US" dirty="0" err="1" smtClean="0"/>
              <a:t>mol</a:t>
            </a:r>
            <a:r>
              <a:rPr lang="en-US" dirty="0" smtClean="0"/>
              <a:t> m</a:t>
            </a:r>
            <a:r>
              <a:rPr lang="en-US" baseline="30000" dirty="0" smtClean="0"/>
              <a:t>−2</a:t>
            </a:r>
            <a:r>
              <a:rPr lang="en-US" dirty="0" smtClean="0"/>
              <a:t> s</a:t>
            </a:r>
            <a:r>
              <a:rPr lang="en-US" baseline="30000" dirty="0" smtClean="0"/>
              <a:t>−1</a:t>
            </a:r>
            <a:r>
              <a:rPr lang="en-US" dirty="0" smtClean="0"/>
              <a:t>. </a:t>
            </a:r>
            <a:r>
              <a:rPr lang="en-US" i="1" dirty="0" smtClean="0"/>
              <a:t>J</a:t>
            </a:r>
            <a:r>
              <a:rPr lang="en-US" dirty="0" smtClean="0"/>
              <a:t> measures the amount of substance that will flow through a unit area during a unit time interval.</a:t>
            </a:r>
          </a:p>
          <a:p>
            <a:r>
              <a:rPr lang="en-US" i="1" dirty="0" smtClean="0"/>
              <a:t>D</a:t>
            </a:r>
            <a:r>
              <a:rPr lang="en-US" dirty="0" smtClean="0"/>
              <a:t> is the </a:t>
            </a:r>
            <a:r>
              <a:rPr lang="en-US" b="1" dirty="0" smtClean="0"/>
              <a:t>diffusion coefficient</a:t>
            </a:r>
            <a:r>
              <a:rPr lang="en-US" dirty="0" smtClean="0"/>
              <a:t> or </a:t>
            </a:r>
            <a:r>
              <a:rPr lang="en-US" b="1" dirty="0" smtClean="0">
                <a:hlinkClick r:id="rId5" tooltip="Mass diffusivity"/>
              </a:rPr>
              <a:t>diffusivity</a:t>
            </a:r>
            <a:r>
              <a:rPr lang="en-US" dirty="0" smtClean="0"/>
              <a:t>. Its dimension is area per unit time, so typical units for expressing it would be m</a:t>
            </a:r>
            <a:r>
              <a:rPr lang="en-US" baseline="30000" dirty="0" smtClean="0"/>
              <a:t>2</a:t>
            </a:r>
            <a:r>
              <a:rPr lang="en-US" dirty="0" smtClean="0"/>
              <a:t>/s.</a:t>
            </a:r>
          </a:p>
          <a:p>
            <a:r>
              <a:rPr lang="en-US" i="1" dirty="0" err="1" smtClean="0">
                <a:effectLst/>
              </a:rPr>
              <a:t>φ</a:t>
            </a:r>
            <a:r>
              <a:rPr lang="en-US" i="1" dirty="0" smtClean="0">
                <a:effectLst/>
              </a:rPr>
              <a:t> {\</a:t>
            </a:r>
            <a:r>
              <a:rPr lang="en-US" i="1" dirty="0" err="1" smtClean="0">
                <a:effectLst/>
              </a:rPr>
              <a:t>displaystyle</a:t>
            </a:r>
            <a:r>
              <a:rPr lang="en-US" i="1" dirty="0" smtClean="0">
                <a:effectLst/>
              </a:rPr>
              <a:t> \</a:t>
            </a:r>
            <a:r>
              <a:rPr lang="en-US" i="1" dirty="0" err="1" smtClean="0">
                <a:effectLst/>
              </a:rPr>
              <a:t>varphi</a:t>
            </a:r>
            <a:r>
              <a:rPr lang="en-US" i="1" dirty="0" smtClean="0">
                <a:effectLst/>
              </a:rPr>
              <a:t> } </a:t>
            </a:r>
            <a:r>
              <a:rPr lang="en-US" dirty="0" smtClean="0"/>
              <a:t>(for ideal mixtures) is the concentration, of which the dimension is amount of substance per unit volume. It might be expressed in units of </a:t>
            </a:r>
            <a:r>
              <a:rPr lang="en-US" dirty="0" err="1" smtClean="0"/>
              <a:t>mol</a:t>
            </a:r>
            <a:r>
              <a:rPr lang="en-US" dirty="0" smtClean="0"/>
              <a:t>/m</a:t>
            </a:r>
            <a:r>
              <a:rPr lang="en-US" baseline="30000" dirty="0" smtClean="0"/>
              <a:t>3</a:t>
            </a:r>
            <a:r>
              <a:rPr lang="en-US" dirty="0" smtClean="0"/>
              <a:t>.</a:t>
            </a:r>
          </a:p>
          <a:p>
            <a:r>
              <a:rPr lang="en-US" i="1" dirty="0" smtClean="0"/>
              <a:t>x</a:t>
            </a:r>
            <a:r>
              <a:rPr lang="en-US" dirty="0" smtClean="0"/>
              <a:t> is position, the dimension of which is length. It might thus be expressed in the unit m.</a:t>
            </a:r>
          </a:p>
          <a:p>
            <a:r>
              <a:rPr lang="en-US" i="1" dirty="0" smtClean="0"/>
              <a:t>D</a:t>
            </a:r>
            <a:r>
              <a:rPr lang="en-US" dirty="0" smtClean="0"/>
              <a:t> is proportional to the squared velocity of the diffusing particles, which depends on the temperature, </a:t>
            </a:r>
            <a:r>
              <a:rPr lang="en-US" dirty="0" smtClean="0">
                <a:hlinkClick r:id="rId6" tooltip="Viscosity"/>
              </a:rPr>
              <a:t>viscosity</a:t>
            </a:r>
            <a:r>
              <a:rPr lang="en-US" dirty="0" smtClean="0"/>
              <a:t> of the fluid and the size of the particles according to the </a:t>
            </a:r>
            <a:r>
              <a:rPr lang="en-US" dirty="0" smtClean="0">
                <a:hlinkClick r:id="rId7" tooltip="Einstein relation (kinetic theory)"/>
              </a:rPr>
              <a:t>Stokes-Einstein relation</a:t>
            </a:r>
            <a:r>
              <a:rPr lang="en-US" dirty="0" smtClean="0"/>
              <a:t>. In dilute aqueous solutions the diffusion coefficients of most ions are similar and have values that at room temperature are in the range of 0.6 × 10</a:t>
            </a:r>
            <a:r>
              <a:rPr lang="en-US" baseline="30000" dirty="0" smtClean="0"/>
              <a:t>−9</a:t>
            </a:r>
            <a:r>
              <a:rPr lang="en-US" dirty="0" smtClean="0"/>
              <a:t> to 2 × 10</a:t>
            </a:r>
            <a:r>
              <a:rPr lang="en-US" baseline="30000" dirty="0" smtClean="0"/>
              <a:t>−9</a:t>
            </a:r>
            <a:r>
              <a:rPr lang="en-US" dirty="0" smtClean="0"/>
              <a:t> m</a:t>
            </a:r>
            <a:r>
              <a:rPr lang="en-US" baseline="30000" dirty="0" smtClean="0"/>
              <a:t>2</a:t>
            </a:r>
            <a:r>
              <a:rPr lang="en-US" dirty="0" smtClean="0"/>
              <a:t>/s. For biological molecules the diffusion coefficients normally range from 10</a:t>
            </a:r>
            <a:r>
              <a:rPr lang="en-US" baseline="30000" dirty="0" smtClean="0"/>
              <a:t>−11</a:t>
            </a:r>
            <a:r>
              <a:rPr lang="en-US" dirty="0" smtClean="0"/>
              <a:t> to 10</a:t>
            </a:r>
            <a:r>
              <a:rPr lang="en-US" baseline="30000" dirty="0" smtClean="0"/>
              <a:t>−10</a:t>
            </a:r>
            <a:r>
              <a:rPr lang="en-US" dirty="0" smtClean="0"/>
              <a:t> m</a:t>
            </a:r>
            <a:r>
              <a:rPr lang="en-US" baseline="30000" dirty="0" smtClean="0"/>
              <a:t>2</a:t>
            </a:r>
            <a:r>
              <a:rPr lang="en-US" dirty="0" smtClean="0"/>
              <a:t>/s.</a:t>
            </a:r>
          </a:p>
          <a:p>
            <a:pPr eaLnBrk="1" hangingPunct="1">
              <a:spcBef>
                <a:spcPts val="450"/>
              </a:spcBef>
              <a:buClrTx/>
              <a:buFontTx/>
              <a:buNone/>
            </a:pPr>
            <a:endParaRPr lang="en-GB" dirty="0">
              <a:latin typeface="Calibri" pitchFamily="32" charset="0"/>
              <a:ea typeface="DejaVu Sans" charset="0"/>
              <a:cs typeface="DejaVu Sans" charset="0"/>
            </a:endParaRPr>
          </a:p>
        </p:txBody>
      </p:sp>
      <p:sp>
        <p:nvSpPr>
          <p:cNvPr id="27651" name="Text Box 3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pPr algn="r">
              <a:buClrTx/>
              <a:buFontTx/>
              <a:buNone/>
            </a:pPr>
            <a:fld id="{4C077EA9-D009-4DFE-AB38-ECC0B0920EF4}" type="slidenum">
              <a:rPr lang="en-GB" sz="1200"/>
              <a:pPr algn="r">
                <a:buClrTx/>
                <a:buFontTx/>
                <a:buNone/>
              </a:pPr>
              <a:t>10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77407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98C4C8B-70CD-4B5F-80FC-86FA465C4009}" type="slidenum">
              <a:rPr lang="en-US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02FCAF8-9233-4F53-85A4-23BFF4B1DF3C}" type="slidenum">
              <a:rPr lang="en-GB"/>
              <a:pPr/>
              <a:t>12</a:t>
            </a:fld>
            <a:endParaRPr lang="en-GB"/>
          </a:p>
        </p:txBody>
      </p:sp>
      <p:sp>
        <p:nvSpPr>
          <p:cNvPr id="2764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765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ts val="450"/>
              </a:spcBef>
              <a:buClrTx/>
              <a:buFontTx/>
              <a:buNone/>
            </a:pPr>
            <a:endParaRPr lang="en-GB" dirty="0">
              <a:latin typeface="Calibri" pitchFamily="32" charset="0"/>
              <a:ea typeface="DejaVu Sans" charset="0"/>
              <a:cs typeface="DejaVu Sans" charset="0"/>
            </a:endParaRPr>
          </a:p>
        </p:txBody>
      </p:sp>
      <p:sp>
        <p:nvSpPr>
          <p:cNvPr id="27651" name="Text Box 3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pPr algn="r">
              <a:buClrTx/>
              <a:buFontTx/>
              <a:buNone/>
            </a:pPr>
            <a:fld id="{4C077EA9-D009-4DFE-AB38-ECC0B0920EF4}" type="slidenum">
              <a:rPr lang="en-GB" sz="1200"/>
              <a:pPr algn="r">
                <a:buClrTx/>
                <a:buFontTx/>
                <a:buNone/>
              </a:pPr>
              <a:t>12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745141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CAB2052-91BB-4F64-A592-1BC185F2B232}" type="slidenum">
              <a:rPr lang="en-GB"/>
              <a:pPr/>
              <a:t>13</a:t>
            </a:fld>
            <a:endParaRPr lang="en-GB"/>
          </a:p>
        </p:txBody>
      </p:sp>
      <p:sp>
        <p:nvSpPr>
          <p:cNvPr id="2969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969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517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542925" lvl="1" indent="-206375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  <a:sym typeface="Wingdings" panose="05000000000000000000" pitchFamily="2" charset="2"/>
              </a:rPr>
              <a:t>Measurements </a:t>
            </a:r>
            <a:r>
              <a:rPr lang="en-GB" sz="2400" b="1" dirty="0" smtClean="0">
                <a:solidFill>
                  <a:schemeClr val="tx1"/>
                </a:solidFill>
                <a:latin typeface="Roboto Light"/>
                <a:cs typeface="Roboto Light"/>
                <a:sym typeface="Wingdings" panose="05000000000000000000" pitchFamily="2" charset="2"/>
              </a:rPr>
              <a:t>along</a:t>
            </a: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  <a:sym typeface="Wingdings" panose="05000000000000000000" pitchFamily="2" charset="2"/>
              </a:rPr>
              <a:t> the structures (e.g. axon bundles) leads to higher ADC</a:t>
            </a:r>
          </a:p>
          <a:p>
            <a:pPr marL="542925" lvl="1" indent="-206375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  <a:sym typeface="Wingdings" panose="05000000000000000000" pitchFamily="2" charset="2"/>
              </a:rPr>
              <a:t>Measurements </a:t>
            </a:r>
            <a:r>
              <a:rPr lang="en-GB" sz="2400" b="1" dirty="0" smtClean="0">
                <a:solidFill>
                  <a:schemeClr val="tx1"/>
                </a:solidFill>
                <a:latin typeface="Roboto Light"/>
                <a:cs typeface="Roboto Light"/>
                <a:sym typeface="Wingdings" panose="05000000000000000000" pitchFamily="2" charset="2"/>
              </a:rPr>
              <a:t>perpendicular</a:t>
            </a: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  <a:sym typeface="Wingdings" panose="05000000000000000000" pitchFamily="2" charset="2"/>
              </a:rPr>
              <a:t> to structures leads to lower ADC</a:t>
            </a:r>
          </a:p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B3E89-F3A6-48D9-9C0D-C1550FADFCBD}" type="slidenum">
              <a:rPr lang="en-US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72BD2F2-027B-1847-96E0-249CF6CD3752}" type="slidenum">
              <a:rPr lang="en-US"/>
              <a:pPr/>
              <a:t>16</a:t>
            </a:fld>
            <a:endParaRPr lang="en-US"/>
          </a:p>
        </p:txBody>
      </p:sp>
      <p:sp>
        <p:nvSpPr>
          <p:cNvPr id="4097" name="Text Box 1"/>
          <p:cNvSpPr txBox="1">
            <a:spLocks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Plot of the diffusion MR imaging signal attenuation (</a:t>
            </a:r>
            <a:r>
              <a:rPr lang="en-US" sz="1200" i="1" dirty="0" smtClean="0"/>
              <a:t>S</a:t>
            </a:r>
            <a:r>
              <a:rPr lang="en-US" sz="1200" dirty="0" smtClean="0"/>
              <a:t>/</a:t>
            </a:r>
            <a:r>
              <a:rPr lang="en-US" sz="1200" i="1" dirty="0" smtClean="0"/>
              <a:t>S</a:t>
            </a:r>
            <a:r>
              <a:rPr lang="en-US" sz="1200" dirty="0" smtClean="0"/>
              <a:t>0) against the </a:t>
            </a:r>
            <a:r>
              <a:rPr lang="en-US" sz="1200" i="1" dirty="0" smtClean="0"/>
              <a:t>b</a:t>
            </a:r>
            <a:r>
              <a:rPr lang="en-US" sz="1200" dirty="0" smtClean="0"/>
              <a:t> value. The plot is straight only with intermediate </a:t>
            </a:r>
            <a:r>
              <a:rPr lang="en-US" sz="1200" i="1" dirty="0" smtClean="0"/>
              <a:t>b</a:t>
            </a:r>
            <a:r>
              <a:rPr lang="en-US" sz="1200" dirty="0" smtClean="0"/>
              <a:t> values (arrow </a:t>
            </a:r>
            <a:r>
              <a:rPr lang="en-US" sz="1200" i="1" dirty="0" smtClean="0"/>
              <a:t>B</a:t>
            </a:r>
            <a:r>
              <a:rPr lang="en-US" sz="1200" dirty="0" smtClean="0"/>
              <a:t>). The slope is then the ADC. At very low </a:t>
            </a:r>
            <a:r>
              <a:rPr lang="en-US" sz="1200" i="1" dirty="0" smtClean="0"/>
              <a:t>b</a:t>
            </a:r>
            <a:r>
              <a:rPr lang="en-US" sz="1200" dirty="0" smtClean="0"/>
              <a:t> values (arrow </a:t>
            </a:r>
            <a:r>
              <a:rPr lang="en-US" sz="1200" i="1" dirty="0" smtClean="0"/>
              <a:t>A</a:t>
            </a:r>
            <a:r>
              <a:rPr lang="en-US" sz="1200" dirty="0" smtClean="0"/>
              <a:t>), the slope is higher, with the inclusion of perfusion (</a:t>
            </a:r>
            <a:r>
              <a:rPr lang="en-US" sz="1200" dirty="0" err="1" smtClean="0"/>
              <a:t>intravoxel</a:t>
            </a:r>
            <a:r>
              <a:rPr lang="en-US" sz="1200" dirty="0" smtClean="0"/>
              <a:t> incoherent motion effect). At higher </a:t>
            </a:r>
            <a:r>
              <a:rPr lang="en-US" sz="1200" i="1" dirty="0" smtClean="0"/>
              <a:t>b</a:t>
            </a:r>
            <a:r>
              <a:rPr lang="en-US" sz="1200" dirty="0" smtClean="0"/>
              <a:t> values (arrow </a:t>
            </a:r>
            <a:r>
              <a:rPr lang="en-US" sz="1200" i="1" dirty="0" smtClean="0"/>
              <a:t>C</a:t>
            </a:r>
            <a:r>
              <a:rPr lang="en-US" sz="1200" dirty="0" smtClean="0"/>
              <a:t>), the plot gets curved and the slope (ADC) decreases with the </a:t>
            </a:r>
            <a:r>
              <a:rPr lang="en-US" sz="1200" i="1" dirty="0" smtClean="0"/>
              <a:t>b</a:t>
            </a:r>
            <a:r>
              <a:rPr lang="en-US" sz="1200" dirty="0" smtClean="0"/>
              <a:t> value, reflecting its non-Gaussian nature in tissues (hindrance of diffusion by tissue elements, such as cell membranes). Around 1985, only very low </a:t>
            </a:r>
            <a:r>
              <a:rPr lang="en-US" sz="1200" i="1" dirty="0" smtClean="0"/>
              <a:t>b</a:t>
            </a:r>
            <a:r>
              <a:rPr lang="en-US" sz="1200" dirty="0" smtClean="0"/>
              <a:t> values were available. Around 1995, </a:t>
            </a:r>
            <a:r>
              <a:rPr lang="en-US" sz="1200" i="1" dirty="0" smtClean="0"/>
              <a:t>b</a:t>
            </a:r>
            <a:r>
              <a:rPr lang="en-US" sz="1200" dirty="0" smtClean="0"/>
              <a:t> values around 1500 sec/mm2 became common, while today very high </a:t>
            </a:r>
            <a:r>
              <a:rPr lang="en-US" sz="1200" i="1" dirty="0" smtClean="0"/>
              <a:t>b</a:t>
            </a:r>
            <a:r>
              <a:rPr lang="en-US" sz="1200" dirty="0" smtClean="0"/>
              <a:t> values (5000 sec/mm2 and higher) can be reached.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 smtClean="0"/>
          </a:p>
          <a:p>
            <a:endParaRPr lang="en-GB" dirty="0" smtClean="0"/>
          </a:p>
          <a:p>
            <a:endParaRPr lang="en-GB" dirty="0" smtClean="0"/>
          </a:p>
          <a:p>
            <a:pPr eaLnBrk="1" hangingPunct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B4C52B-9311-4A88-9CD6-FD6CDDC046D1}" type="slidenum">
              <a:rPr lang="en-US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GB" dirty="0" smtClean="0"/>
          </a:p>
          <a:p>
            <a:pPr eaLnBrk="1" hangingPunct="1"/>
            <a:endParaRPr lang="en-GB" dirty="0" smtClean="0"/>
          </a:p>
          <a:p>
            <a:pPr eaLnBrk="1" hangingPunct="1"/>
            <a:endParaRPr lang="en-US" dirty="0" smtClean="0"/>
          </a:p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98F340-0B1E-4694-A55E-D7B64589750C}" type="slidenum">
              <a:rPr lang="en-US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technique still forms the basis for most modern DWI pulse sequences and consists of two strong gradient pulses of </a:t>
            </a:r>
            <a:r>
              <a:rPr lang="en-US" b="1" i="1" dirty="0" smtClean="0"/>
              <a:t>magnitude (G)</a:t>
            </a:r>
            <a:r>
              <a:rPr lang="en-US" dirty="0" smtClean="0"/>
              <a:t> and </a:t>
            </a:r>
            <a:r>
              <a:rPr lang="en-US" b="1" i="1" dirty="0" smtClean="0"/>
              <a:t>duration (</a:t>
            </a:r>
            <a:r>
              <a:rPr lang="en-US" b="1" i="1" dirty="0" err="1" smtClean="0"/>
              <a:t>δ</a:t>
            </a:r>
            <a:r>
              <a:rPr lang="en-US" b="1" i="1" dirty="0" smtClean="0"/>
              <a:t>)</a:t>
            </a:r>
            <a:r>
              <a:rPr lang="en-US" dirty="0" smtClean="0"/>
              <a:t>, separated by </a:t>
            </a:r>
            <a:r>
              <a:rPr lang="en-US" b="1" i="1" dirty="0" smtClean="0"/>
              <a:t>time interval (</a:t>
            </a:r>
            <a:r>
              <a:rPr lang="en-US" b="1" i="1" dirty="0" err="1" smtClean="0"/>
              <a:t>Δ</a:t>
            </a:r>
            <a:r>
              <a:rPr lang="en-US" b="1" i="1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93ABE-6A49-3441-AEDA-9654AF0A696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349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BE8099B-B661-4D8B-A324-F6589AE7C440}" type="slidenum">
              <a:rPr lang="en-GB"/>
              <a:pPr/>
              <a:t>21</a:t>
            </a:fld>
            <a:endParaRPr lang="en-GB"/>
          </a:p>
        </p:txBody>
      </p:sp>
      <p:sp>
        <p:nvSpPr>
          <p:cNvPr id="3174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17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ts val="450"/>
              </a:spcBef>
              <a:buClrTx/>
              <a:buFontTx/>
              <a:buNone/>
            </a:pPr>
            <a:endParaRPr lang="en-GB" dirty="0" smtClean="0">
              <a:latin typeface="Calibri" pitchFamily="32" charset="0"/>
              <a:ea typeface="DejaVu Sans" charset="0"/>
              <a:cs typeface="DejaVu Sans" charset="0"/>
            </a:endParaRPr>
          </a:p>
        </p:txBody>
      </p:sp>
      <p:sp>
        <p:nvSpPr>
          <p:cNvPr id="31747" name="Text Box 3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pPr algn="r">
              <a:buClrTx/>
              <a:buFontTx/>
              <a:buNone/>
            </a:pPr>
            <a:fld id="{39BAFBC4-2151-4285-8FAC-66CCA8A7B072}" type="slidenum">
              <a:rPr lang="en-GB" sz="1200"/>
              <a:pPr algn="r">
                <a:buClrTx/>
                <a:buFontTx/>
                <a:buNone/>
              </a:pPr>
              <a:t>21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3193041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04AE18-7AD0-FB4D-ABEF-742534E2DA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845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93ABE-6A49-3441-AEDA-9654AF0A696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349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Infants </a:t>
            </a:r>
            <a:r>
              <a:rPr lang="en-US" dirty="0" smtClean="0">
                <a:sym typeface="Wingdings"/>
              </a:rPr>
              <a:t> more water,</a:t>
            </a:r>
            <a:r>
              <a:rPr lang="en-US" baseline="0" dirty="0" smtClean="0">
                <a:sym typeface="Wingdings"/>
              </a:rPr>
              <a:t> lower b values</a:t>
            </a:r>
            <a:endParaRPr lang="en-US" dirty="0" smtClean="0">
              <a:sym typeface="Wingding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93ABE-6A49-3441-AEDA-9654AF0A696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349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Infants </a:t>
            </a:r>
            <a:r>
              <a:rPr lang="en-US" dirty="0" smtClean="0">
                <a:sym typeface="Wingdings"/>
              </a:rPr>
              <a:t> more water,</a:t>
            </a:r>
            <a:r>
              <a:rPr lang="en-US" baseline="0" dirty="0" smtClean="0">
                <a:sym typeface="Wingdings"/>
              </a:rPr>
              <a:t> lower </a:t>
            </a:r>
            <a:r>
              <a:rPr lang="en-US" baseline="0" smtClean="0">
                <a:sym typeface="Wingdings"/>
              </a:rPr>
              <a:t>b values</a:t>
            </a:r>
            <a:endParaRPr lang="en-US" smtClean="0">
              <a:sym typeface="Wingding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93ABE-6A49-3441-AEDA-9654AF0A696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349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BFB88-E5B8-4966-835C-878D7B9A1EA2}" type="slidenum">
              <a:rPr lang="en-GB" smtClean="0"/>
              <a:pPr/>
              <a:t>27</a:t>
            </a:fld>
            <a:endParaRPr lang="en-GB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BFB88-E5B8-4966-835C-878D7B9A1EA2}" type="slidenum">
              <a:rPr lang="en-GB" smtClean="0"/>
              <a:pPr/>
              <a:t>32</a:t>
            </a:fld>
            <a:endParaRPr lang="en-GB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BFB88-E5B8-4966-835C-878D7B9A1EA2}" type="slidenum">
              <a:rPr lang="en-GB" smtClean="0"/>
              <a:pPr/>
              <a:t>40</a:t>
            </a:fld>
            <a:endParaRPr lang="en-GB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BFB88-E5B8-4966-835C-878D7B9A1EA2}" type="slidenum">
              <a:rPr lang="en-GB" smtClean="0"/>
              <a:pPr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0443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BFB88-E5B8-4966-835C-878D7B9A1EA2}" type="slidenum">
              <a:rPr lang="en-GB" smtClean="0"/>
              <a:pPr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6688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BFB88-E5B8-4966-835C-878D7B9A1EA2}" type="slidenum">
              <a:rPr lang="en-GB" smtClean="0"/>
              <a:pPr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6216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BFB88-E5B8-4966-835C-878D7B9A1EA2}" type="slidenum">
              <a:rPr lang="en-GB" smtClean="0"/>
              <a:pPr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8871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04AE18-7AD0-FB4D-ABEF-742534E2DA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948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BFB88-E5B8-4966-835C-878D7B9A1EA2}" type="slidenum">
              <a:rPr lang="en-GB" smtClean="0"/>
              <a:pPr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4727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04AE18-7AD0-FB4D-ABEF-742534E2DA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18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04AE18-7AD0-FB4D-ABEF-742534E2DA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7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04AE18-7AD0-FB4D-ABEF-742534E2DA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88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04AE18-7AD0-FB4D-ABEF-742534E2DA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2409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02FCAF8-9233-4F53-85A4-23BFF4B1DF3C}" type="slidenum">
              <a:rPr lang="en-GB"/>
              <a:pPr/>
              <a:t>8</a:t>
            </a:fld>
            <a:endParaRPr lang="en-GB"/>
          </a:p>
        </p:txBody>
      </p:sp>
      <p:sp>
        <p:nvSpPr>
          <p:cNvPr id="2764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765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eaLnBrk="1" hangingPunct="1">
              <a:spcBef>
                <a:spcPts val="450"/>
              </a:spcBef>
              <a:buClrTx/>
              <a:buFontTx/>
              <a:buNone/>
            </a:pPr>
            <a:endParaRPr lang="en-GB" dirty="0" smtClean="0">
              <a:latin typeface="Calibri" pitchFamily="32" charset="0"/>
              <a:ea typeface="DejaVu Sans" charset="0"/>
              <a:cs typeface="DejaVu Sans" charset="0"/>
            </a:endParaRPr>
          </a:p>
        </p:txBody>
      </p:sp>
      <p:sp>
        <p:nvSpPr>
          <p:cNvPr id="27651" name="Text Box 3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pPr algn="r">
              <a:buClrTx/>
              <a:buFontTx/>
              <a:buNone/>
            </a:pPr>
            <a:fld id="{4C077EA9-D009-4DFE-AB38-ECC0B0920EF4}" type="slidenum">
              <a:rPr lang="en-GB" sz="1200"/>
              <a:pPr algn="r">
                <a:buClrTx/>
                <a:buFontTx/>
                <a:buNone/>
              </a:pPr>
              <a:t>8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409354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F81F2521-D03A-4E40-A59E-38C0957ADD43}" type="slidenum">
              <a:rPr lang="en-US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69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342900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982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439798" y="-1"/>
            <a:ext cx="7752202" cy="6858000"/>
          </a:xfrm>
          <a:custGeom>
            <a:avLst/>
            <a:gdLst>
              <a:gd name="connsiteX0" fmla="*/ 0 w 7752202"/>
              <a:gd name="connsiteY0" fmla="*/ 0 h 6858000"/>
              <a:gd name="connsiteX1" fmla="*/ 7752202 w 7752202"/>
              <a:gd name="connsiteY1" fmla="*/ 0 h 6858000"/>
              <a:gd name="connsiteX2" fmla="*/ 7752202 w 7752202"/>
              <a:gd name="connsiteY2" fmla="*/ 6858000 h 6858000"/>
              <a:gd name="connsiteX3" fmla="*/ 0 w 775220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52202" h="6858000">
                <a:moveTo>
                  <a:pt x="0" y="0"/>
                </a:moveTo>
                <a:lnTo>
                  <a:pt x="7752202" y="0"/>
                </a:lnTo>
                <a:lnTo>
                  <a:pt x="775220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779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7710616" y="0"/>
            <a:ext cx="4481383" cy="6858000"/>
          </a:xfrm>
          <a:custGeom>
            <a:avLst/>
            <a:gdLst>
              <a:gd name="connsiteX0" fmla="*/ 0 w 4481383"/>
              <a:gd name="connsiteY0" fmla="*/ 0 h 6858000"/>
              <a:gd name="connsiteX1" fmla="*/ 4481383 w 4481383"/>
              <a:gd name="connsiteY1" fmla="*/ 0 h 6858000"/>
              <a:gd name="connsiteX2" fmla="*/ 4481383 w 4481383"/>
              <a:gd name="connsiteY2" fmla="*/ 6858000 h 6858000"/>
              <a:gd name="connsiteX3" fmla="*/ 0 w 448138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1383" h="6858000">
                <a:moveTo>
                  <a:pt x="0" y="0"/>
                </a:moveTo>
                <a:lnTo>
                  <a:pt x="4481383" y="0"/>
                </a:lnTo>
                <a:lnTo>
                  <a:pt x="4481383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426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481383" cy="6858000"/>
          </a:xfrm>
          <a:custGeom>
            <a:avLst/>
            <a:gdLst>
              <a:gd name="connsiteX0" fmla="*/ 0 w 4481383"/>
              <a:gd name="connsiteY0" fmla="*/ 0 h 6858000"/>
              <a:gd name="connsiteX1" fmla="*/ 4481383 w 4481383"/>
              <a:gd name="connsiteY1" fmla="*/ 0 h 6858000"/>
              <a:gd name="connsiteX2" fmla="*/ 4481383 w 4481383"/>
              <a:gd name="connsiteY2" fmla="*/ 6858000 h 6858000"/>
              <a:gd name="connsiteX3" fmla="*/ 0 w 448138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1383" h="6858000">
                <a:moveTo>
                  <a:pt x="0" y="0"/>
                </a:moveTo>
                <a:lnTo>
                  <a:pt x="4481383" y="0"/>
                </a:lnTo>
                <a:lnTo>
                  <a:pt x="4481383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098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206738" cy="6858000"/>
          </a:xfrm>
          <a:custGeom>
            <a:avLst/>
            <a:gdLst>
              <a:gd name="connsiteX0" fmla="*/ 0 w 5206738"/>
              <a:gd name="connsiteY0" fmla="*/ 0 h 6858000"/>
              <a:gd name="connsiteX1" fmla="*/ 5206738 w 5206738"/>
              <a:gd name="connsiteY1" fmla="*/ 0 h 6858000"/>
              <a:gd name="connsiteX2" fmla="*/ 5206738 w 5206738"/>
              <a:gd name="connsiteY2" fmla="*/ 6858000 h 6858000"/>
              <a:gd name="connsiteX3" fmla="*/ 0 w 52067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6738" h="6858000">
                <a:moveTo>
                  <a:pt x="0" y="0"/>
                </a:moveTo>
                <a:lnTo>
                  <a:pt x="5206738" y="0"/>
                </a:lnTo>
                <a:lnTo>
                  <a:pt x="520673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92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3855309" y="0"/>
            <a:ext cx="4481383" cy="6858000"/>
          </a:xfrm>
          <a:custGeom>
            <a:avLst/>
            <a:gdLst>
              <a:gd name="connsiteX0" fmla="*/ 0 w 4481383"/>
              <a:gd name="connsiteY0" fmla="*/ 0 h 6858000"/>
              <a:gd name="connsiteX1" fmla="*/ 4481383 w 4481383"/>
              <a:gd name="connsiteY1" fmla="*/ 0 h 6858000"/>
              <a:gd name="connsiteX2" fmla="*/ 4481383 w 4481383"/>
              <a:gd name="connsiteY2" fmla="*/ 6858000 h 6858000"/>
              <a:gd name="connsiteX3" fmla="*/ 0 w 448138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1383" h="6858000">
                <a:moveTo>
                  <a:pt x="0" y="0"/>
                </a:moveTo>
                <a:lnTo>
                  <a:pt x="4481383" y="0"/>
                </a:lnTo>
                <a:lnTo>
                  <a:pt x="4481383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703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10"/>
          </p:nvPr>
        </p:nvSpPr>
        <p:spPr>
          <a:xfrm>
            <a:off x="5334000" y="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/>
          </p:nvPr>
        </p:nvSpPr>
        <p:spPr>
          <a:xfrm>
            <a:off x="8763000" y="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5334000" y="342900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8763000" y="342900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190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4009198" y="1076335"/>
            <a:ext cx="2292750" cy="2292750"/>
          </a:xfrm>
          <a:custGeom>
            <a:avLst/>
            <a:gdLst>
              <a:gd name="connsiteX0" fmla="*/ 0 w 2292750"/>
              <a:gd name="connsiteY0" fmla="*/ 0 h 2292750"/>
              <a:gd name="connsiteX1" fmla="*/ 2292750 w 2292750"/>
              <a:gd name="connsiteY1" fmla="*/ 0 h 2292750"/>
              <a:gd name="connsiteX2" fmla="*/ 2292750 w 2292750"/>
              <a:gd name="connsiteY2" fmla="*/ 2292750 h 2292750"/>
              <a:gd name="connsiteX3" fmla="*/ 0 w 2292750"/>
              <a:gd name="connsiteY3" fmla="*/ 2292750 h 229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2750" h="2292750">
                <a:moveTo>
                  <a:pt x="0" y="0"/>
                </a:moveTo>
                <a:lnTo>
                  <a:pt x="2292750" y="0"/>
                </a:lnTo>
                <a:lnTo>
                  <a:pt x="2292750" y="2292750"/>
                </a:lnTo>
                <a:lnTo>
                  <a:pt x="0" y="2292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1"/>
          </p:nvPr>
        </p:nvSpPr>
        <p:spPr>
          <a:xfrm>
            <a:off x="6427439" y="1076335"/>
            <a:ext cx="2292750" cy="2292750"/>
          </a:xfrm>
          <a:custGeom>
            <a:avLst/>
            <a:gdLst>
              <a:gd name="connsiteX0" fmla="*/ 0 w 2292750"/>
              <a:gd name="connsiteY0" fmla="*/ 0 h 2292750"/>
              <a:gd name="connsiteX1" fmla="*/ 2292750 w 2292750"/>
              <a:gd name="connsiteY1" fmla="*/ 0 h 2292750"/>
              <a:gd name="connsiteX2" fmla="*/ 2292750 w 2292750"/>
              <a:gd name="connsiteY2" fmla="*/ 2292750 h 2292750"/>
              <a:gd name="connsiteX3" fmla="*/ 0 w 2292750"/>
              <a:gd name="connsiteY3" fmla="*/ 2292750 h 229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2750" h="2292750">
                <a:moveTo>
                  <a:pt x="0" y="0"/>
                </a:moveTo>
                <a:lnTo>
                  <a:pt x="2292750" y="0"/>
                </a:lnTo>
                <a:lnTo>
                  <a:pt x="2292750" y="2292750"/>
                </a:lnTo>
                <a:lnTo>
                  <a:pt x="0" y="2292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8845680" y="1076335"/>
            <a:ext cx="2292750" cy="2292750"/>
          </a:xfrm>
          <a:custGeom>
            <a:avLst/>
            <a:gdLst>
              <a:gd name="connsiteX0" fmla="*/ 0 w 2292750"/>
              <a:gd name="connsiteY0" fmla="*/ 0 h 2292750"/>
              <a:gd name="connsiteX1" fmla="*/ 2292750 w 2292750"/>
              <a:gd name="connsiteY1" fmla="*/ 0 h 2292750"/>
              <a:gd name="connsiteX2" fmla="*/ 2292750 w 2292750"/>
              <a:gd name="connsiteY2" fmla="*/ 2292750 h 2292750"/>
              <a:gd name="connsiteX3" fmla="*/ 0 w 2292750"/>
              <a:gd name="connsiteY3" fmla="*/ 2292750 h 229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2750" h="2292750">
                <a:moveTo>
                  <a:pt x="0" y="0"/>
                </a:moveTo>
                <a:lnTo>
                  <a:pt x="2292750" y="0"/>
                </a:lnTo>
                <a:lnTo>
                  <a:pt x="2292750" y="2292750"/>
                </a:lnTo>
                <a:lnTo>
                  <a:pt x="0" y="2292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3"/>
          </p:nvPr>
        </p:nvSpPr>
        <p:spPr>
          <a:xfrm>
            <a:off x="4009198" y="3488917"/>
            <a:ext cx="2292750" cy="2292750"/>
          </a:xfrm>
          <a:custGeom>
            <a:avLst/>
            <a:gdLst>
              <a:gd name="connsiteX0" fmla="*/ 0 w 2292750"/>
              <a:gd name="connsiteY0" fmla="*/ 0 h 2292750"/>
              <a:gd name="connsiteX1" fmla="*/ 2292750 w 2292750"/>
              <a:gd name="connsiteY1" fmla="*/ 0 h 2292750"/>
              <a:gd name="connsiteX2" fmla="*/ 2292750 w 2292750"/>
              <a:gd name="connsiteY2" fmla="*/ 2292750 h 2292750"/>
              <a:gd name="connsiteX3" fmla="*/ 0 w 2292750"/>
              <a:gd name="connsiteY3" fmla="*/ 2292750 h 229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2750" h="2292750">
                <a:moveTo>
                  <a:pt x="0" y="0"/>
                </a:moveTo>
                <a:lnTo>
                  <a:pt x="2292750" y="0"/>
                </a:lnTo>
                <a:lnTo>
                  <a:pt x="2292750" y="2292750"/>
                </a:lnTo>
                <a:lnTo>
                  <a:pt x="0" y="2292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4"/>
          </p:nvPr>
        </p:nvSpPr>
        <p:spPr>
          <a:xfrm>
            <a:off x="6427439" y="3488917"/>
            <a:ext cx="2292750" cy="2292750"/>
          </a:xfrm>
          <a:custGeom>
            <a:avLst/>
            <a:gdLst>
              <a:gd name="connsiteX0" fmla="*/ 0 w 2292750"/>
              <a:gd name="connsiteY0" fmla="*/ 0 h 2292750"/>
              <a:gd name="connsiteX1" fmla="*/ 2292750 w 2292750"/>
              <a:gd name="connsiteY1" fmla="*/ 0 h 2292750"/>
              <a:gd name="connsiteX2" fmla="*/ 2292750 w 2292750"/>
              <a:gd name="connsiteY2" fmla="*/ 2292750 h 2292750"/>
              <a:gd name="connsiteX3" fmla="*/ 0 w 2292750"/>
              <a:gd name="connsiteY3" fmla="*/ 2292750 h 229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2750" h="2292750">
                <a:moveTo>
                  <a:pt x="0" y="0"/>
                </a:moveTo>
                <a:lnTo>
                  <a:pt x="2292750" y="0"/>
                </a:lnTo>
                <a:lnTo>
                  <a:pt x="2292750" y="2292750"/>
                </a:lnTo>
                <a:lnTo>
                  <a:pt x="0" y="2292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5"/>
          </p:nvPr>
        </p:nvSpPr>
        <p:spPr>
          <a:xfrm>
            <a:off x="8845680" y="3488917"/>
            <a:ext cx="2292750" cy="2292750"/>
          </a:xfrm>
          <a:custGeom>
            <a:avLst/>
            <a:gdLst>
              <a:gd name="connsiteX0" fmla="*/ 0 w 2292750"/>
              <a:gd name="connsiteY0" fmla="*/ 0 h 2292750"/>
              <a:gd name="connsiteX1" fmla="*/ 2292750 w 2292750"/>
              <a:gd name="connsiteY1" fmla="*/ 0 h 2292750"/>
              <a:gd name="connsiteX2" fmla="*/ 2292750 w 2292750"/>
              <a:gd name="connsiteY2" fmla="*/ 2292750 h 2292750"/>
              <a:gd name="connsiteX3" fmla="*/ 0 w 2292750"/>
              <a:gd name="connsiteY3" fmla="*/ 2292750 h 229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2750" h="2292750">
                <a:moveTo>
                  <a:pt x="0" y="0"/>
                </a:moveTo>
                <a:lnTo>
                  <a:pt x="2292750" y="0"/>
                </a:lnTo>
                <a:lnTo>
                  <a:pt x="2292750" y="2292750"/>
                </a:lnTo>
                <a:lnTo>
                  <a:pt x="0" y="2292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490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3363686" y="358346"/>
            <a:ext cx="6226629" cy="3527854"/>
          </a:xfrm>
          <a:custGeom>
            <a:avLst/>
            <a:gdLst>
              <a:gd name="connsiteX0" fmla="*/ 0 w 6226629"/>
              <a:gd name="connsiteY0" fmla="*/ 0 h 3527854"/>
              <a:gd name="connsiteX1" fmla="*/ 6226629 w 6226629"/>
              <a:gd name="connsiteY1" fmla="*/ 0 h 3527854"/>
              <a:gd name="connsiteX2" fmla="*/ 6226629 w 6226629"/>
              <a:gd name="connsiteY2" fmla="*/ 3527854 h 3527854"/>
              <a:gd name="connsiteX3" fmla="*/ 0 w 6226629"/>
              <a:gd name="connsiteY3" fmla="*/ 3527854 h 3527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26629" h="3527854">
                <a:moveTo>
                  <a:pt x="0" y="0"/>
                </a:moveTo>
                <a:lnTo>
                  <a:pt x="6226629" y="0"/>
                </a:lnTo>
                <a:lnTo>
                  <a:pt x="6226629" y="3527854"/>
                </a:lnTo>
                <a:lnTo>
                  <a:pt x="0" y="35278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5312230" y="4037717"/>
            <a:ext cx="4278084" cy="3429883"/>
          </a:xfrm>
          <a:custGeom>
            <a:avLst/>
            <a:gdLst>
              <a:gd name="connsiteX0" fmla="*/ 0 w 4278084"/>
              <a:gd name="connsiteY0" fmla="*/ 0 h 3429883"/>
              <a:gd name="connsiteX1" fmla="*/ 4278084 w 4278084"/>
              <a:gd name="connsiteY1" fmla="*/ 0 h 3429883"/>
              <a:gd name="connsiteX2" fmla="*/ 4278084 w 4278084"/>
              <a:gd name="connsiteY2" fmla="*/ 3429883 h 3429883"/>
              <a:gd name="connsiteX3" fmla="*/ 0 w 4278084"/>
              <a:gd name="connsiteY3" fmla="*/ 3429883 h 3429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78084" h="3429883">
                <a:moveTo>
                  <a:pt x="0" y="0"/>
                </a:moveTo>
                <a:lnTo>
                  <a:pt x="4278084" y="0"/>
                </a:lnTo>
                <a:lnTo>
                  <a:pt x="4278084" y="3429883"/>
                </a:lnTo>
                <a:lnTo>
                  <a:pt x="0" y="342988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9744143" y="2219803"/>
            <a:ext cx="2447857" cy="3429883"/>
          </a:xfrm>
          <a:custGeom>
            <a:avLst/>
            <a:gdLst>
              <a:gd name="connsiteX0" fmla="*/ 0 w 2447857"/>
              <a:gd name="connsiteY0" fmla="*/ 0 h 3429883"/>
              <a:gd name="connsiteX1" fmla="*/ 2447857 w 2447857"/>
              <a:gd name="connsiteY1" fmla="*/ 0 h 3429883"/>
              <a:gd name="connsiteX2" fmla="*/ 2447857 w 2447857"/>
              <a:gd name="connsiteY2" fmla="*/ 3429883 h 3429883"/>
              <a:gd name="connsiteX3" fmla="*/ 0 w 2447857"/>
              <a:gd name="connsiteY3" fmla="*/ 3429883 h 3429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7857" h="3429883">
                <a:moveTo>
                  <a:pt x="0" y="0"/>
                </a:moveTo>
                <a:lnTo>
                  <a:pt x="2447857" y="0"/>
                </a:lnTo>
                <a:lnTo>
                  <a:pt x="2447857" y="3429883"/>
                </a:lnTo>
                <a:lnTo>
                  <a:pt x="0" y="342988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9744143" y="358346"/>
            <a:ext cx="2447857" cy="1709940"/>
          </a:xfrm>
          <a:custGeom>
            <a:avLst/>
            <a:gdLst>
              <a:gd name="connsiteX0" fmla="*/ 0 w 2447857"/>
              <a:gd name="connsiteY0" fmla="*/ 0 h 1709940"/>
              <a:gd name="connsiteX1" fmla="*/ 2447857 w 2447857"/>
              <a:gd name="connsiteY1" fmla="*/ 0 h 1709940"/>
              <a:gd name="connsiteX2" fmla="*/ 2447857 w 2447857"/>
              <a:gd name="connsiteY2" fmla="*/ 1709940 h 1709940"/>
              <a:gd name="connsiteX3" fmla="*/ 0 w 2447857"/>
              <a:gd name="connsiteY3" fmla="*/ 1709940 h 1709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7857" h="1709940">
                <a:moveTo>
                  <a:pt x="0" y="0"/>
                </a:moveTo>
                <a:lnTo>
                  <a:pt x="2447857" y="0"/>
                </a:lnTo>
                <a:lnTo>
                  <a:pt x="2447857" y="1709940"/>
                </a:lnTo>
                <a:lnTo>
                  <a:pt x="0" y="17099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843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4071257" y="702894"/>
            <a:ext cx="7282543" cy="5452213"/>
          </a:xfrm>
          <a:custGeom>
            <a:avLst/>
            <a:gdLst>
              <a:gd name="connsiteX0" fmla="*/ 3868838 w 7282543"/>
              <a:gd name="connsiteY0" fmla="*/ 3467804 h 5452213"/>
              <a:gd name="connsiteX1" fmla="*/ 6440201 w 7282543"/>
              <a:gd name="connsiteY1" fmla="*/ 3467804 h 5452213"/>
              <a:gd name="connsiteX2" fmla="*/ 6440201 w 7282543"/>
              <a:gd name="connsiteY2" fmla="*/ 4823489 h 5452213"/>
              <a:gd name="connsiteX3" fmla="*/ 3868838 w 7282543"/>
              <a:gd name="connsiteY3" fmla="*/ 4823489 h 5452213"/>
              <a:gd name="connsiteX4" fmla="*/ 0 w 7282543"/>
              <a:gd name="connsiteY4" fmla="*/ 2829256 h 5452213"/>
              <a:gd name="connsiteX5" fmla="*/ 3768376 w 7282543"/>
              <a:gd name="connsiteY5" fmla="*/ 2829256 h 5452213"/>
              <a:gd name="connsiteX6" fmla="*/ 3768376 w 7282543"/>
              <a:gd name="connsiteY6" fmla="*/ 5452213 h 5452213"/>
              <a:gd name="connsiteX7" fmla="*/ 0 w 7282543"/>
              <a:gd name="connsiteY7" fmla="*/ 5452213 h 5452213"/>
              <a:gd name="connsiteX8" fmla="*/ 3868837 w 7282543"/>
              <a:gd name="connsiteY8" fmla="*/ 1552161 h 5452213"/>
              <a:gd name="connsiteX9" fmla="*/ 7282543 w 7282543"/>
              <a:gd name="connsiteY9" fmla="*/ 1552161 h 5452213"/>
              <a:gd name="connsiteX10" fmla="*/ 7282543 w 7282543"/>
              <a:gd name="connsiteY10" fmla="*/ 3359741 h 5452213"/>
              <a:gd name="connsiteX11" fmla="*/ 3868837 w 7282543"/>
              <a:gd name="connsiteY11" fmla="*/ 3359741 h 5452213"/>
              <a:gd name="connsiteX12" fmla="*/ 1296765 w 7282543"/>
              <a:gd name="connsiteY12" fmla="*/ 697490 h 5452213"/>
              <a:gd name="connsiteX13" fmla="*/ 3768377 w 7282543"/>
              <a:gd name="connsiteY13" fmla="*/ 697490 h 5452213"/>
              <a:gd name="connsiteX14" fmla="*/ 3768377 w 7282543"/>
              <a:gd name="connsiteY14" fmla="*/ 2711369 h 5452213"/>
              <a:gd name="connsiteX15" fmla="*/ 1296765 w 7282543"/>
              <a:gd name="connsiteY15" fmla="*/ 2711369 h 5452213"/>
              <a:gd name="connsiteX16" fmla="*/ 3868839 w 7282543"/>
              <a:gd name="connsiteY16" fmla="*/ 0 h 5452213"/>
              <a:gd name="connsiteX17" fmla="*/ 5952529 w 7282543"/>
              <a:gd name="connsiteY17" fmla="*/ 0 h 5452213"/>
              <a:gd name="connsiteX18" fmla="*/ 5952529 w 7282543"/>
              <a:gd name="connsiteY18" fmla="*/ 1444098 h 5452213"/>
              <a:gd name="connsiteX19" fmla="*/ 3868839 w 7282543"/>
              <a:gd name="connsiteY19" fmla="*/ 1444098 h 5452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82543" h="5452213">
                <a:moveTo>
                  <a:pt x="3868838" y="3467804"/>
                </a:moveTo>
                <a:lnTo>
                  <a:pt x="6440201" y="3467804"/>
                </a:lnTo>
                <a:lnTo>
                  <a:pt x="6440201" y="4823489"/>
                </a:lnTo>
                <a:lnTo>
                  <a:pt x="3868838" y="4823489"/>
                </a:lnTo>
                <a:close/>
                <a:moveTo>
                  <a:pt x="0" y="2829256"/>
                </a:moveTo>
                <a:lnTo>
                  <a:pt x="3768376" y="2829256"/>
                </a:lnTo>
                <a:lnTo>
                  <a:pt x="3768376" y="5452213"/>
                </a:lnTo>
                <a:lnTo>
                  <a:pt x="0" y="5452213"/>
                </a:lnTo>
                <a:close/>
                <a:moveTo>
                  <a:pt x="3868837" y="1552161"/>
                </a:moveTo>
                <a:lnTo>
                  <a:pt x="7282543" y="1552161"/>
                </a:lnTo>
                <a:lnTo>
                  <a:pt x="7282543" y="3359741"/>
                </a:lnTo>
                <a:lnTo>
                  <a:pt x="3868837" y="3359741"/>
                </a:lnTo>
                <a:close/>
                <a:moveTo>
                  <a:pt x="1296765" y="697490"/>
                </a:moveTo>
                <a:lnTo>
                  <a:pt x="3768377" y="697490"/>
                </a:lnTo>
                <a:lnTo>
                  <a:pt x="3768377" y="2711369"/>
                </a:lnTo>
                <a:lnTo>
                  <a:pt x="1296765" y="2711369"/>
                </a:lnTo>
                <a:close/>
                <a:moveTo>
                  <a:pt x="3868839" y="0"/>
                </a:moveTo>
                <a:lnTo>
                  <a:pt x="5952529" y="0"/>
                </a:lnTo>
                <a:lnTo>
                  <a:pt x="5952529" y="1444098"/>
                </a:lnTo>
                <a:lnTo>
                  <a:pt x="3868839" y="14440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10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18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48000" cy="3429000"/>
          </a:xfrm>
          <a:custGeom>
            <a:avLst/>
            <a:gdLst>
              <a:gd name="connsiteX0" fmla="*/ 0 w 3048000"/>
              <a:gd name="connsiteY0" fmla="*/ 0 h 3429000"/>
              <a:gd name="connsiteX1" fmla="*/ 3048000 w 3048000"/>
              <a:gd name="connsiteY1" fmla="*/ 0 h 3429000"/>
              <a:gd name="connsiteX2" fmla="*/ 3048000 w 3048000"/>
              <a:gd name="connsiteY2" fmla="*/ 3429000 h 3429000"/>
              <a:gd name="connsiteX3" fmla="*/ 0 w 3048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3429000">
                <a:moveTo>
                  <a:pt x="0" y="0"/>
                </a:moveTo>
                <a:lnTo>
                  <a:pt x="3048000" y="0"/>
                </a:lnTo>
                <a:lnTo>
                  <a:pt x="3048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1"/>
          </p:nvPr>
        </p:nvSpPr>
        <p:spPr>
          <a:xfrm>
            <a:off x="3048000" y="0"/>
            <a:ext cx="3048000" cy="3429000"/>
          </a:xfrm>
          <a:custGeom>
            <a:avLst/>
            <a:gdLst>
              <a:gd name="connsiteX0" fmla="*/ 0 w 3048000"/>
              <a:gd name="connsiteY0" fmla="*/ 0 h 3429000"/>
              <a:gd name="connsiteX1" fmla="*/ 3048000 w 3048000"/>
              <a:gd name="connsiteY1" fmla="*/ 0 h 3429000"/>
              <a:gd name="connsiteX2" fmla="*/ 3048000 w 3048000"/>
              <a:gd name="connsiteY2" fmla="*/ 3429000 h 3429000"/>
              <a:gd name="connsiteX3" fmla="*/ 0 w 3048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3429000">
                <a:moveTo>
                  <a:pt x="0" y="0"/>
                </a:moveTo>
                <a:lnTo>
                  <a:pt x="3048000" y="0"/>
                </a:lnTo>
                <a:lnTo>
                  <a:pt x="3048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0" y="3429000"/>
            <a:ext cx="3048000" cy="3429000"/>
          </a:xfrm>
          <a:custGeom>
            <a:avLst/>
            <a:gdLst>
              <a:gd name="connsiteX0" fmla="*/ 0 w 3048000"/>
              <a:gd name="connsiteY0" fmla="*/ 0 h 3429000"/>
              <a:gd name="connsiteX1" fmla="*/ 3048000 w 3048000"/>
              <a:gd name="connsiteY1" fmla="*/ 0 h 3429000"/>
              <a:gd name="connsiteX2" fmla="*/ 3048000 w 3048000"/>
              <a:gd name="connsiteY2" fmla="*/ 3429000 h 3429000"/>
              <a:gd name="connsiteX3" fmla="*/ 0 w 3048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3429000">
                <a:moveTo>
                  <a:pt x="0" y="0"/>
                </a:moveTo>
                <a:lnTo>
                  <a:pt x="3048000" y="0"/>
                </a:lnTo>
                <a:lnTo>
                  <a:pt x="3048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3048000" y="3429000"/>
            <a:ext cx="3048000" cy="3429000"/>
          </a:xfrm>
          <a:custGeom>
            <a:avLst/>
            <a:gdLst>
              <a:gd name="connsiteX0" fmla="*/ 0 w 3048000"/>
              <a:gd name="connsiteY0" fmla="*/ 0 h 3429000"/>
              <a:gd name="connsiteX1" fmla="*/ 3048000 w 3048000"/>
              <a:gd name="connsiteY1" fmla="*/ 0 h 3429000"/>
              <a:gd name="connsiteX2" fmla="*/ 3048000 w 3048000"/>
              <a:gd name="connsiteY2" fmla="*/ 3429000 h 3429000"/>
              <a:gd name="connsiteX3" fmla="*/ 0 w 3048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3429000">
                <a:moveTo>
                  <a:pt x="0" y="0"/>
                </a:moveTo>
                <a:lnTo>
                  <a:pt x="3048000" y="0"/>
                </a:lnTo>
                <a:lnTo>
                  <a:pt x="3048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45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2514599" y="555172"/>
            <a:ext cx="3037115" cy="3657600"/>
          </a:xfrm>
          <a:custGeom>
            <a:avLst/>
            <a:gdLst>
              <a:gd name="connsiteX0" fmla="*/ 0 w 3037115"/>
              <a:gd name="connsiteY0" fmla="*/ 0 h 3657600"/>
              <a:gd name="connsiteX1" fmla="*/ 3037115 w 3037115"/>
              <a:gd name="connsiteY1" fmla="*/ 0 h 3657600"/>
              <a:gd name="connsiteX2" fmla="*/ 3037115 w 3037115"/>
              <a:gd name="connsiteY2" fmla="*/ 3657600 h 3657600"/>
              <a:gd name="connsiteX3" fmla="*/ 0 w 3037115"/>
              <a:gd name="connsiteY3" fmla="*/ 365760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7115" h="3657600">
                <a:moveTo>
                  <a:pt x="0" y="0"/>
                </a:moveTo>
                <a:lnTo>
                  <a:pt x="3037115" y="0"/>
                </a:lnTo>
                <a:lnTo>
                  <a:pt x="3037115" y="3657600"/>
                </a:lnTo>
                <a:lnTo>
                  <a:pt x="0" y="3657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6640286" y="555172"/>
            <a:ext cx="3037115" cy="3657600"/>
          </a:xfrm>
          <a:custGeom>
            <a:avLst/>
            <a:gdLst>
              <a:gd name="connsiteX0" fmla="*/ 0 w 3037115"/>
              <a:gd name="connsiteY0" fmla="*/ 0 h 3657600"/>
              <a:gd name="connsiteX1" fmla="*/ 3037115 w 3037115"/>
              <a:gd name="connsiteY1" fmla="*/ 0 h 3657600"/>
              <a:gd name="connsiteX2" fmla="*/ 3037115 w 3037115"/>
              <a:gd name="connsiteY2" fmla="*/ 3657600 h 3657600"/>
              <a:gd name="connsiteX3" fmla="*/ 0 w 3037115"/>
              <a:gd name="connsiteY3" fmla="*/ 365760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7115" h="3657600">
                <a:moveTo>
                  <a:pt x="0" y="0"/>
                </a:moveTo>
                <a:lnTo>
                  <a:pt x="3037115" y="0"/>
                </a:lnTo>
                <a:lnTo>
                  <a:pt x="3037115" y="3657600"/>
                </a:lnTo>
                <a:lnTo>
                  <a:pt x="0" y="3657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7409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585857" y="551089"/>
            <a:ext cx="5116286" cy="5755822"/>
          </a:xfrm>
          <a:custGeom>
            <a:avLst/>
            <a:gdLst>
              <a:gd name="connsiteX0" fmla="*/ 0 w 5116286"/>
              <a:gd name="connsiteY0" fmla="*/ 0 h 5755822"/>
              <a:gd name="connsiteX1" fmla="*/ 5116286 w 5116286"/>
              <a:gd name="connsiteY1" fmla="*/ 0 h 5755822"/>
              <a:gd name="connsiteX2" fmla="*/ 5116286 w 5116286"/>
              <a:gd name="connsiteY2" fmla="*/ 5755822 h 5755822"/>
              <a:gd name="connsiteX3" fmla="*/ 0 w 5116286"/>
              <a:gd name="connsiteY3" fmla="*/ 5755822 h 5755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16286" h="5755822">
                <a:moveTo>
                  <a:pt x="0" y="0"/>
                </a:moveTo>
                <a:lnTo>
                  <a:pt x="5116286" y="0"/>
                </a:lnTo>
                <a:lnTo>
                  <a:pt x="5116286" y="5755822"/>
                </a:lnTo>
                <a:lnTo>
                  <a:pt x="0" y="57558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481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612640" y="551089"/>
            <a:ext cx="7089503" cy="5755822"/>
          </a:xfrm>
          <a:custGeom>
            <a:avLst/>
            <a:gdLst>
              <a:gd name="connsiteX0" fmla="*/ 0 w 5116286"/>
              <a:gd name="connsiteY0" fmla="*/ 0 h 5755822"/>
              <a:gd name="connsiteX1" fmla="*/ 5116286 w 5116286"/>
              <a:gd name="connsiteY1" fmla="*/ 0 h 5755822"/>
              <a:gd name="connsiteX2" fmla="*/ 5116286 w 5116286"/>
              <a:gd name="connsiteY2" fmla="*/ 5755822 h 5755822"/>
              <a:gd name="connsiteX3" fmla="*/ 0 w 5116286"/>
              <a:gd name="connsiteY3" fmla="*/ 5755822 h 5755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16286" h="5755822">
                <a:moveTo>
                  <a:pt x="0" y="0"/>
                </a:moveTo>
                <a:lnTo>
                  <a:pt x="5116286" y="0"/>
                </a:lnTo>
                <a:lnTo>
                  <a:pt x="5116286" y="5755822"/>
                </a:lnTo>
                <a:lnTo>
                  <a:pt x="0" y="57558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42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3680790" y="1036983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6238461" y="1036983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3680790" y="3548269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6238461" y="3548269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305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6489309" y="1144424"/>
            <a:ext cx="5274130" cy="5274131"/>
          </a:xfrm>
          <a:custGeom>
            <a:avLst/>
            <a:gdLst>
              <a:gd name="connsiteX0" fmla="*/ 2637065 w 5274130"/>
              <a:gd name="connsiteY0" fmla="*/ 0 h 5274131"/>
              <a:gd name="connsiteX1" fmla="*/ 5274130 w 5274130"/>
              <a:gd name="connsiteY1" fmla="*/ 2637066 h 5274131"/>
              <a:gd name="connsiteX2" fmla="*/ 2637065 w 5274130"/>
              <a:gd name="connsiteY2" fmla="*/ 5274131 h 5274131"/>
              <a:gd name="connsiteX3" fmla="*/ 0 w 5274130"/>
              <a:gd name="connsiteY3" fmla="*/ 2637066 h 5274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4130" h="5274131">
                <a:moveTo>
                  <a:pt x="2637065" y="0"/>
                </a:moveTo>
                <a:lnTo>
                  <a:pt x="5274130" y="2637066"/>
                </a:lnTo>
                <a:lnTo>
                  <a:pt x="2637065" y="5274131"/>
                </a:lnTo>
                <a:lnTo>
                  <a:pt x="0" y="26370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3412734" y="4220999"/>
            <a:ext cx="5274130" cy="5274130"/>
          </a:xfrm>
          <a:custGeom>
            <a:avLst/>
            <a:gdLst>
              <a:gd name="connsiteX0" fmla="*/ 2637066 w 5274130"/>
              <a:gd name="connsiteY0" fmla="*/ 0 h 5274130"/>
              <a:gd name="connsiteX1" fmla="*/ 5274130 w 5274130"/>
              <a:gd name="connsiteY1" fmla="*/ 2637066 h 5274130"/>
              <a:gd name="connsiteX2" fmla="*/ 2637066 w 5274130"/>
              <a:gd name="connsiteY2" fmla="*/ 5274130 h 5274130"/>
              <a:gd name="connsiteX3" fmla="*/ 0 w 5274130"/>
              <a:gd name="connsiteY3" fmla="*/ 2637066 h 5274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4130" h="5274130">
                <a:moveTo>
                  <a:pt x="2637066" y="0"/>
                </a:moveTo>
                <a:lnTo>
                  <a:pt x="5274130" y="2637066"/>
                </a:lnTo>
                <a:lnTo>
                  <a:pt x="2637066" y="5274130"/>
                </a:lnTo>
                <a:lnTo>
                  <a:pt x="0" y="26370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9565885" y="-1932152"/>
            <a:ext cx="5274129" cy="5274131"/>
          </a:xfrm>
          <a:custGeom>
            <a:avLst/>
            <a:gdLst>
              <a:gd name="connsiteX0" fmla="*/ 2637065 w 5274129"/>
              <a:gd name="connsiteY0" fmla="*/ 0 h 5274131"/>
              <a:gd name="connsiteX1" fmla="*/ 5274129 w 5274129"/>
              <a:gd name="connsiteY1" fmla="*/ 2637066 h 5274131"/>
              <a:gd name="connsiteX2" fmla="*/ 2637065 w 5274129"/>
              <a:gd name="connsiteY2" fmla="*/ 5274131 h 5274131"/>
              <a:gd name="connsiteX3" fmla="*/ 0 w 5274129"/>
              <a:gd name="connsiteY3" fmla="*/ 2637066 h 5274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4129" h="5274131">
                <a:moveTo>
                  <a:pt x="2637065" y="0"/>
                </a:moveTo>
                <a:lnTo>
                  <a:pt x="5274129" y="2637066"/>
                </a:lnTo>
                <a:lnTo>
                  <a:pt x="2637065" y="5274131"/>
                </a:lnTo>
                <a:lnTo>
                  <a:pt x="0" y="26370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9565886" y="4221000"/>
            <a:ext cx="5274129" cy="5274130"/>
          </a:xfrm>
          <a:custGeom>
            <a:avLst/>
            <a:gdLst>
              <a:gd name="connsiteX0" fmla="*/ 2637064 w 5274129"/>
              <a:gd name="connsiteY0" fmla="*/ 0 h 5274130"/>
              <a:gd name="connsiteX1" fmla="*/ 5274129 w 5274129"/>
              <a:gd name="connsiteY1" fmla="*/ 2637066 h 5274130"/>
              <a:gd name="connsiteX2" fmla="*/ 2637064 w 5274129"/>
              <a:gd name="connsiteY2" fmla="*/ 5274130 h 5274130"/>
              <a:gd name="connsiteX3" fmla="*/ 0 w 5274129"/>
              <a:gd name="connsiteY3" fmla="*/ 2637066 h 5274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4129" h="5274130">
                <a:moveTo>
                  <a:pt x="2637064" y="0"/>
                </a:moveTo>
                <a:lnTo>
                  <a:pt x="5274129" y="2637066"/>
                </a:lnTo>
                <a:lnTo>
                  <a:pt x="2637064" y="5274130"/>
                </a:lnTo>
                <a:lnTo>
                  <a:pt x="0" y="26370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1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662057" cy="4103914"/>
          </a:xfrm>
          <a:custGeom>
            <a:avLst/>
            <a:gdLst>
              <a:gd name="connsiteX0" fmla="*/ 0 w 6662057"/>
              <a:gd name="connsiteY0" fmla="*/ 0 h 4103914"/>
              <a:gd name="connsiteX1" fmla="*/ 6662057 w 6662057"/>
              <a:gd name="connsiteY1" fmla="*/ 0 h 4103914"/>
              <a:gd name="connsiteX2" fmla="*/ 6662057 w 6662057"/>
              <a:gd name="connsiteY2" fmla="*/ 4103914 h 4103914"/>
              <a:gd name="connsiteX3" fmla="*/ 0 w 6662057"/>
              <a:gd name="connsiteY3" fmla="*/ 4103914 h 4103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62057" h="4103914">
                <a:moveTo>
                  <a:pt x="0" y="0"/>
                </a:moveTo>
                <a:lnTo>
                  <a:pt x="6662057" y="0"/>
                </a:lnTo>
                <a:lnTo>
                  <a:pt x="6662057" y="4103914"/>
                </a:lnTo>
                <a:lnTo>
                  <a:pt x="0" y="41039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7020403" y="358346"/>
            <a:ext cx="4813251" cy="2929140"/>
          </a:xfrm>
          <a:custGeom>
            <a:avLst/>
            <a:gdLst>
              <a:gd name="connsiteX0" fmla="*/ 0 w 4813251"/>
              <a:gd name="connsiteY0" fmla="*/ 0 h 2929140"/>
              <a:gd name="connsiteX1" fmla="*/ 4813251 w 4813251"/>
              <a:gd name="connsiteY1" fmla="*/ 0 h 2929140"/>
              <a:gd name="connsiteX2" fmla="*/ 4813251 w 4813251"/>
              <a:gd name="connsiteY2" fmla="*/ 2929140 h 2929140"/>
              <a:gd name="connsiteX3" fmla="*/ 0 w 4813251"/>
              <a:gd name="connsiteY3" fmla="*/ 2929140 h 292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3251" h="2929140">
                <a:moveTo>
                  <a:pt x="0" y="0"/>
                </a:moveTo>
                <a:lnTo>
                  <a:pt x="4813251" y="0"/>
                </a:lnTo>
                <a:lnTo>
                  <a:pt x="4813251" y="2929140"/>
                </a:lnTo>
                <a:lnTo>
                  <a:pt x="0" y="29291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565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680858" y="1915886"/>
            <a:ext cx="7511142" cy="4147457"/>
          </a:xfrm>
          <a:custGeom>
            <a:avLst/>
            <a:gdLst>
              <a:gd name="connsiteX0" fmla="*/ 0 w 7511142"/>
              <a:gd name="connsiteY0" fmla="*/ 0 h 4147457"/>
              <a:gd name="connsiteX1" fmla="*/ 7511142 w 7511142"/>
              <a:gd name="connsiteY1" fmla="*/ 0 h 4147457"/>
              <a:gd name="connsiteX2" fmla="*/ 7511142 w 7511142"/>
              <a:gd name="connsiteY2" fmla="*/ 4147457 h 4147457"/>
              <a:gd name="connsiteX3" fmla="*/ 0 w 7511142"/>
              <a:gd name="connsiteY3" fmla="*/ 4147457 h 4147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11142" h="4147457">
                <a:moveTo>
                  <a:pt x="0" y="0"/>
                </a:moveTo>
                <a:lnTo>
                  <a:pt x="7511142" y="0"/>
                </a:lnTo>
                <a:lnTo>
                  <a:pt x="7511142" y="4147457"/>
                </a:lnTo>
                <a:lnTo>
                  <a:pt x="0" y="414745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241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3243944" y="0"/>
            <a:ext cx="8948056" cy="3298372"/>
          </a:xfrm>
          <a:custGeom>
            <a:avLst/>
            <a:gdLst>
              <a:gd name="connsiteX0" fmla="*/ 0 w 8948056"/>
              <a:gd name="connsiteY0" fmla="*/ 0 h 3298372"/>
              <a:gd name="connsiteX1" fmla="*/ 8948056 w 8948056"/>
              <a:gd name="connsiteY1" fmla="*/ 0 h 3298372"/>
              <a:gd name="connsiteX2" fmla="*/ 8948056 w 8948056"/>
              <a:gd name="connsiteY2" fmla="*/ 3298372 h 3298372"/>
              <a:gd name="connsiteX3" fmla="*/ 0 w 8948056"/>
              <a:gd name="connsiteY3" fmla="*/ 3298372 h 329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8056" h="3298372">
                <a:moveTo>
                  <a:pt x="0" y="0"/>
                </a:moveTo>
                <a:lnTo>
                  <a:pt x="8948056" y="0"/>
                </a:lnTo>
                <a:lnTo>
                  <a:pt x="8948056" y="3298372"/>
                </a:lnTo>
                <a:lnTo>
                  <a:pt x="0" y="32983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60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761121" y="1528356"/>
            <a:ext cx="5741820" cy="3627121"/>
          </a:xfrm>
          <a:custGeom>
            <a:avLst/>
            <a:gdLst>
              <a:gd name="connsiteX0" fmla="*/ 0 w 5741820"/>
              <a:gd name="connsiteY0" fmla="*/ 0 h 3627121"/>
              <a:gd name="connsiteX1" fmla="*/ 5741820 w 5741820"/>
              <a:gd name="connsiteY1" fmla="*/ 0 h 3627121"/>
              <a:gd name="connsiteX2" fmla="*/ 5741820 w 5741820"/>
              <a:gd name="connsiteY2" fmla="*/ 3627121 h 3627121"/>
              <a:gd name="connsiteX3" fmla="*/ 0 w 5741820"/>
              <a:gd name="connsiteY3" fmla="*/ 3627121 h 362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41820" h="3627121">
                <a:moveTo>
                  <a:pt x="0" y="0"/>
                </a:moveTo>
                <a:lnTo>
                  <a:pt x="5741820" y="0"/>
                </a:lnTo>
                <a:lnTo>
                  <a:pt x="5741820" y="3627121"/>
                </a:lnTo>
                <a:lnTo>
                  <a:pt x="0" y="36271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08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9489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514133" y="-1019312"/>
            <a:ext cx="4291243" cy="5924310"/>
          </a:xfrm>
          <a:custGeom>
            <a:avLst/>
            <a:gdLst>
              <a:gd name="connsiteX0" fmla="*/ 9022 w 4291243"/>
              <a:gd name="connsiteY0" fmla="*/ 0 h 5924310"/>
              <a:gd name="connsiteX1" fmla="*/ 4285227 w 4291243"/>
              <a:gd name="connsiteY1" fmla="*/ 0 h 5924310"/>
              <a:gd name="connsiteX2" fmla="*/ 4291243 w 4291243"/>
              <a:gd name="connsiteY2" fmla="*/ 6616 h 5924310"/>
              <a:gd name="connsiteX3" fmla="*/ 4288235 w 4291243"/>
              <a:gd name="connsiteY3" fmla="*/ 5917694 h 5924310"/>
              <a:gd name="connsiteX4" fmla="*/ 4282220 w 4291243"/>
              <a:gd name="connsiteY4" fmla="*/ 5924310 h 5924310"/>
              <a:gd name="connsiteX5" fmla="*/ 6015 w 4291243"/>
              <a:gd name="connsiteY5" fmla="*/ 5924310 h 5924310"/>
              <a:gd name="connsiteX6" fmla="*/ 0 w 4291243"/>
              <a:gd name="connsiteY6" fmla="*/ 5917694 h 5924310"/>
              <a:gd name="connsiteX7" fmla="*/ 3007 w 4291243"/>
              <a:gd name="connsiteY7" fmla="*/ 6616 h 5924310"/>
              <a:gd name="connsiteX8" fmla="*/ 9022 w 4291243"/>
              <a:gd name="connsiteY8" fmla="*/ 0 h 592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91243" h="5924310">
                <a:moveTo>
                  <a:pt x="9022" y="0"/>
                </a:moveTo>
                <a:cubicBezTo>
                  <a:pt x="4285227" y="0"/>
                  <a:pt x="4285227" y="0"/>
                  <a:pt x="4285227" y="0"/>
                </a:cubicBezTo>
                <a:cubicBezTo>
                  <a:pt x="4288235" y="0"/>
                  <a:pt x="4291243" y="3308"/>
                  <a:pt x="4291243" y="6616"/>
                </a:cubicBezTo>
                <a:lnTo>
                  <a:pt x="4288235" y="5917694"/>
                </a:lnTo>
                <a:cubicBezTo>
                  <a:pt x="4288235" y="5921002"/>
                  <a:pt x="4285227" y="5924310"/>
                  <a:pt x="4282220" y="5924310"/>
                </a:cubicBezTo>
                <a:cubicBezTo>
                  <a:pt x="6015" y="5924310"/>
                  <a:pt x="6015" y="5924310"/>
                  <a:pt x="6015" y="5924310"/>
                </a:cubicBezTo>
                <a:cubicBezTo>
                  <a:pt x="3007" y="5924310"/>
                  <a:pt x="0" y="5921002"/>
                  <a:pt x="0" y="5917694"/>
                </a:cubicBezTo>
                <a:cubicBezTo>
                  <a:pt x="3007" y="6616"/>
                  <a:pt x="3007" y="6616"/>
                  <a:pt x="3007" y="6616"/>
                </a:cubicBezTo>
                <a:cubicBezTo>
                  <a:pt x="3007" y="3308"/>
                  <a:pt x="6015" y="0"/>
                  <a:pt x="90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439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545884" y="2212489"/>
            <a:ext cx="3109057" cy="5451108"/>
          </a:xfrm>
          <a:custGeom>
            <a:avLst/>
            <a:gdLst>
              <a:gd name="connsiteX0" fmla="*/ 0 w 3109057"/>
              <a:gd name="connsiteY0" fmla="*/ 0 h 5451108"/>
              <a:gd name="connsiteX1" fmla="*/ 3109057 w 3109057"/>
              <a:gd name="connsiteY1" fmla="*/ 0 h 5451108"/>
              <a:gd name="connsiteX2" fmla="*/ 3109057 w 3109057"/>
              <a:gd name="connsiteY2" fmla="*/ 5451108 h 5451108"/>
              <a:gd name="connsiteX3" fmla="*/ 0 w 3109057"/>
              <a:gd name="connsiteY3" fmla="*/ 5451108 h 5451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9057" h="5451108">
                <a:moveTo>
                  <a:pt x="0" y="0"/>
                </a:moveTo>
                <a:lnTo>
                  <a:pt x="3109057" y="0"/>
                </a:lnTo>
                <a:lnTo>
                  <a:pt x="3109057" y="5451108"/>
                </a:lnTo>
                <a:lnTo>
                  <a:pt x="0" y="5451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577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081696" y="2295220"/>
            <a:ext cx="1931297" cy="2258365"/>
          </a:xfrm>
          <a:custGeom>
            <a:avLst/>
            <a:gdLst>
              <a:gd name="connsiteX0" fmla="*/ 280782 w 1931297"/>
              <a:gd name="connsiteY0" fmla="*/ 0 h 2258365"/>
              <a:gd name="connsiteX1" fmla="*/ 1641418 w 1931297"/>
              <a:gd name="connsiteY1" fmla="*/ 0 h 2258365"/>
              <a:gd name="connsiteX2" fmla="*/ 1931297 w 1931297"/>
              <a:gd name="connsiteY2" fmla="*/ 261783 h 2258365"/>
              <a:gd name="connsiteX3" fmla="*/ 1931297 w 1931297"/>
              <a:gd name="connsiteY3" fmla="*/ 1991518 h 2258365"/>
              <a:gd name="connsiteX4" fmla="*/ 1655433 w 1931297"/>
              <a:gd name="connsiteY4" fmla="*/ 2257972 h 2258365"/>
              <a:gd name="connsiteX5" fmla="*/ 266521 w 1931297"/>
              <a:gd name="connsiteY5" fmla="*/ 2257972 h 2258365"/>
              <a:gd name="connsiteX6" fmla="*/ 0 w 1931297"/>
              <a:gd name="connsiteY6" fmla="*/ 1977507 h 2258365"/>
              <a:gd name="connsiteX7" fmla="*/ 0 w 1931297"/>
              <a:gd name="connsiteY7" fmla="*/ 313402 h 2258365"/>
              <a:gd name="connsiteX8" fmla="*/ 280782 w 1931297"/>
              <a:gd name="connsiteY8" fmla="*/ 0 h 2258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1297" h="2258365">
                <a:moveTo>
                  <a:pt x="280782" y="0"/>
                </a:moveTo>
                <a:cubicBezTo>
                  <a:pt x="1641418" y="0"/>
                  <a:pt x="1641418" y="0"/>
                  <a:pt x="1641418" y="0"/>
                </a:cubicBezTo>
                <a:cubicBezTo>
                  <a:pt x="1861225" y="0"/>
                  <a:pt x="1931297" y="163706"/>
                  <a:pt x="1931297" y="261783"/>
                </a:cubicBezTo>
                <a:cubicBezTo>
                  <a:pt x="1931297" y="1991518"/>
                  <a:pt x="1931297" y="1991518"/>
                  <a:pt x="1931297" y="1991518"/>
                </a:cubicBezTo>
                <a:cubicBezTo>
                  <a:pt x="1931297" y="2183247"/>
                  <a:pt x="1805167" y="2257972"/>
                  <a:pt x="1655433" y="2257972"/>
                </a:cubicBezTo>
                <a:cubicBezTo>
                  <a:pt x="266521" y="2257972"/>
                  <a:pt x="266521" y="2257972"/>
                  <a:pt x="266521" y="2257972"/>
                </a:cubicBezTo>
                <a:cubicBezTo>
                  <a:pt x="103019" y="2267312"/>
                  <a:pt x="0" y="2108522"/>
                  <a:pt x="0" y="1977507"/>
                </a:cubicBezTo>
                <a:cubicBezTo>
                  <a:pt x="0" y="1561358"/>
                  <a:pt x="0" y="313402"/>
                  <a:pt x="0" y="313402"/>
                </a:cubicBezTo>
                <a:cubicBezTo>
                  <a:pt x="0" y="168377"/>
                  <a:pt x="89004" y="0"/>
                  <a:pt x="2807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3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7D1613E3-B804-4195-A848-5AEED26B8DA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652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7D1FA596-78F3-45F9-BFBE-4BF5FAF8D5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72327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150"/>
            <a:ext cx="10972800" cy="1143236"/>
          </a:xfrm>
          <a:prstGeom prst="rect">
            <a:avLst/>
          </a:prstGeom>
        </p:spPr>
        <p:txBody>
          <a:bodyPr vert="horz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536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878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794658" y="794658"/>
            <a:ext cx="10602685" cy="5268685"/>
          </a:xfrm>
          <a:custGeom>
            <a:avLst/>
            <a:gdLst>
              <a:gd name="connsiteX0" fmla="*/ 0 w 10602685"/>
              <a:gd name="connsiteY0" fmla="*/ 0 h 5268685"/>
              <a:gd name="connsiteX1" fmla="*/ 10602685 w 10602685"/>
              <a:gd name="connsiteY1" fmla="*/ 0 h 5268685"/>
              <a:gd name="connsiteX2" fmla="*/ 10602685 w 10602685"/>
              <a:gd name="connsiteY2" fmla="*/ 5268685 h 5268685"/>
              <a:gd name="connsiteX3" fmla="*/ 0 w 10602685"/>
              <a:gd name="connsiteY3" fmla="*/ 5268685 h 5268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02685" h="5268685">
                <a:moveTo>
                  <a:pt x="0" y="0"/>
                </a:moveTo>
                <a:lnTo>
                  <a:pt x="10602685" y="0"/>
                </a:lnTo>
                <a:lnTo>
                  <a:pt x="10602685" y="5268685"/>
                </a:lnTo>
                <a:lnTo>
                  <a:pt x="0" y="526868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52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0" y="342900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6096000" y="342900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36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2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79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096000" y="342900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99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fld id="{1D04B088-393E-434A-BA8E-C930C681F838}" type="datetimeFigureOut">
              <a:rPr lang="en-US" smtClean="0"/>
              <a:pPr/>
              <a:t>2018-05-28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fld id="{F3BDBCB1-AAE6-2947-A82E-4EA4E39F93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179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71" r:id="rId4"/>
    <p:sldLayoutId id="2147483656" r:id="rId5"/>
    <p:sldLayoutId id="2147483662" r:id="rId6"/>
    <p:sldLayoutId id="2147483664" r:id="rId7"/>
    <p:sldLayoutId id="2147483666" r:id="rId8"/>
    <p:sldLayoutId id="2147483663" r:id="rId9"/>
    <p:sldLayoutId id="2147483665" r:id="rId10"/>
    <p:sldLayoutId id="2147483655" r:id="rId11"/>
    <p:sldLayoutId id="2147483651" r:id="rId12"/>
    <p:sldLayoutId id="2147483657" r:id="rId13"/>
    <p:sldLayoutId id="2147483675" r:id="rId14"/>
    <p:sldLayoutId id="2147483674" r:id="rId15"/>
    <p:sldLayoutId id="2147483652" r:id="rId16"/>
    <p:sldLayoutId id="2147483653" r:id="rId17"/>
    <p:sldLayoutId id="2147483654" r:id="rId18"/>
    <p:sldLayoutId id="2147483659" r:id="rId19"/>
    <p:sldLayoutId id="2147483673" r:id="rId20"/>
    <p:sldLayoutId id="2147483658" r:id="rId21"/>
    <p:sldLayoutId id="2147483660" r:id="rId22"/>
    <p:sldLayoutId id="2147483670" r:id="rId23"/>
    <p:sldLayoutId id="2147483672" r:id="rId24"/>
    <p:sldLayoutId id="2147483676" r:id="rId25"/>
    <p:sldLayoutId id="2147483667" r:id="rId26"/>
    <p:sldLayoutId id="2147483668" r:id="rId27"/>
    <p:sldLayoutId id="2147483669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tx1">
              <a:lumMod val="65000"/>
              <a:lumOff val="35000"/>
            </a:schemeClr>
          </a:solidFill>
          <a:latin typeface="Roboto Thin" charset="0"/>
          <a:ea typeface="Roboto Thin" charset="0"/>
          <a:cs typeface="Roboto Thin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1200" b="0" i="0" kern="1200">
          <a:solidFill>
            <a:schemeClr val="tx1">
              <a:lumMod val="65000"/>
              <a:lumOff val="35000"/>
            </a:schemeClr>
          </a:solidFill>
          <a:latin typeface="Roboto Thin" charset="0"/>
          <a:ea typeface="Roboto Thin" charset="0"/>
          <a:cs typeface="Roboto Thin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800" b="0" i="0" kern="1200">
          <a:solidFill>
            <a:schemeClr val="tx1">
              <a:lumMod val="65000"/>
              <a:lumOff val="35000"/>
            </a:schemeClr>
          </a:solidFill>
          <a:latin typeface="Roboto Thin" charset="0"/>
          <a:ea typeface="Roboto Thin" charset="0"/>
          <a:cs typeface="Roboto Thin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800" b="0" i="0" kern="1200">
          <a:solidFill>
            <a:schemeClr val="tx1">
              <a:lumMod val="65000"/>
              <a:lumOff val="35000"/>
            </a:schemeClr>
          </a:solidFill>
          <a:latin typeface="Roboto Thin" charset="0"/>
          <a:ea typeface="Roboto Thin" charset="0"/>
          <a:cs typeface="Roboto Thin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800" b="0" i="0" kern="1200">
          <a:solidFill>
            <a:schemeClr val="tx1">
              <a:lumMod val="65000"/>
              <a:lumOff val="35000"/>
            </a:schemeClr>
          </a:solidFill>
          <a:latin typeface="Roboto Thin" charset="0"/>
          <a:ea typeface="Roboto Thin" charset="0"/>
          <a:cs typeface="Roboto Thin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800" b="0" i="0" kern="1200">
          <a:solidFill>
            <a:schemeClr val="tx1">
              <a:lumMod val="65000"/>
              <a:lumOff val="35000"/>
            </a:schemeClr>
          </a:solidFill>
          <a:latin typeface="Roboto Thin" charset="0"/>
          <a:ea typeface="Roboto Thin" charset="0"/>
          <a:cs typeface="Robo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microsoft.com/office/2007/relationships/hdphoto" Target="../media/hdphoto1.wdp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image" Target="../media/image31.png"/><Relationship Id="rId3" Type="http://schemas.openxmlformats.org/officeDocument/2006/relationships/image" Target="../media/image3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image" Target="../media/image3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image" Target="../media/image3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38.png"/><Relationship Id="rId3" Type="http://schemas.openxmlformats.org/officeDocument/2006/relationships/image" Target="../media/image3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0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2.tiff"/><Relationship Id="rId3" Type="http://schemas.openxmlformats.org/officeDocument/2006/relationships/image" Target="../media/image4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4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image" Target="../media/image48.png"/><Relationship Id="rId3" Type="http://schemas.openxmlformats.org/officeDocument/2006/relationships/image" Target="../media/image4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image" Target="../media/image49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image" Target="../media/image50.png"/><Relationship Id="rId3" Type="http://schemas.openxmlformats.org/officeDocument/2006/relationships/image" Target="../media/image5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333B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4912457" y="4648134"/>
            <a:ext cx="2367086" cy="3049340"/>
            <a:chOff x="4421757" y="3739789"/>
            <a:chExt cx="3352918" cy="4319315"/>
          </a:xfrm>
        </p:grpSpPr>
        <p:sp>
          <p:nvSpPr>
            <p:cNvPr id="9" name="Rectangle 8"/>
            <p:cNvSpPr/>
            <p:nvPr/>
          </p:nvSpPr>
          <p:spPr>
            <a:xfrm rot="18900000" flipV="1">
              <a:off x="4421757" y="3739789"/>
              <a:ext cx="3352918" cy="3352918"/>
            </a:xfrm>
            <a:prstGeom prst="rect">
              <a:avLst/>
            </a:prstGeom>
            <a:noFill/>
            <a:ln w="101600">
              <a:solidFill>
                <a:srgbClr val="FF9F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 rot="18900000" flipV="1">
              <a:off x="5501887" y="5138345"/>
              <a:ext cx="1192658" cy="1192658"/>
            </a:xfrm>
            <a:prstGeom prst="rect">
              <a:avLst/>
            </a:prstGeom>
            <a:noFill/>
            <a:ln w="101600">
              <a:solidFill>
                <a:srgbClr val="FF9F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 rot="18900000" flipV="1">
              <a:off x="4912474" y="5687620"/>
              <a:ext cx="2371484" cy="2371484"/>
            </a:xfrm>
            <a:prstGeom prst="rect">
              <a:avLst/>
            </a:prstGeom>
            <a:noFill/>
            <a:ln w="25400">
              <a:solidFill>
                <a:srgbClr val="FF9F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676985" y="1698095"/>
            <a:ext cx="108380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Nexa Bold" charset="0"/>
                <a:ea typeface="Nexa Bold" charset="0"/>
                <a:cs typeface="Nexa Bold" charset="0"/>
              </a:rPr>
              <a:t>INTRODUCTION TO MRI</a:t>
            </a:r>
            <a:endParaRPr lang="en-US" sz="7200" dirty="0">
              <a:solidFill>
                <a:schemeClr val="bg1"/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sp>
        <p:nvSpPr>
          <p:cNvPr id="12" name="Right Triangle 11"/>
          <p:cNvSpPr/>
          <p:nvPr/>
        </p:nvSpPr>
        <p:spPr>
          <a:xfrm rot="18900000">
            <a:off x="5867076" y="2775359"/>
            <a:ext cx="457848" cy="457848"/>
          </a:xfrm>
          <a:prstGeom prst="rtTriangle">
            <a:avLst/>
          </a:prstGeom>
          <a:solidFill>
            <a:srgbClr val="FF9F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788204" y="6044328"/>
            <a:ext cx="385592" cy="0"/>
          </a:xfrm>
          <a:prstGeom prst="line">
            <a:avLst/>
          </a:prstGeom>
          <a:ln>
            <a:solidFill>
              <a:srgbClr val="FF9F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1100604" y="6044328"/>
            <a:ext cx="385592" cy="0"/>
          </a:xfrm>
          <a:prstGeom prst="line">
            <a:avLst/>
          </a:prstGeom>
          <a:ln>
            <a:solidFill>
              <a:srgbClr val="FF9F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682268" y="6111982"/>
            <a:ext cx="103174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spc="600" dirty="0" smtClean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May 29, 2018</a:t>
            </a:r>
          </a:p>
          <a:p>
            <a:pPr algn="r"/>
            <a:r>
              <a:rPr lang="en-US" sz="1100" i="1" spc="600" dirty="0" smtClean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DTI I</a:t>
            </a:r>
            <a:endParaRPr lang="en-US" sz="1100" i="1" spc="600" dirty="0">
              <a:solidFill>
                <a:schemeClr val="bg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7333" y="6111982"/>
            <a:ext cx="19181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spc="600" dirty="0" smtClean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Lynne J. Williams, Ph.D.</a:t>
            </a:r>
          </a:p>
          <a:p>
            <a:r>
              <a:rPr lang="en-US" sz="1100" i="1" spc="600" dirty="0" smtClean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BCCH MRI Research Facility</a:t>
            </a:r>
            <a:endParaRPr lang="en-US" sz="1100" i="1" spc="600" dirty="0">
              <a:solidFill>
                <a:schemeClr val="bg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933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4434" y="2515945"/>
            <a:ext cx="115222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06400" algn="just"/>
            <a:r>
              <a:rPr lang="en-GB" sz="2400" b="1" dirty="0" smtClean="0">
                <a:solidFill>
                  <a:schemeClr val="tx1"/>
                </a:solidFill>
                <a:latin typeface="Roboto Medium"/>
                <a:cs typeface="Roboto Medium"/>
                <a:sym typeface="Wingdings" panose="05000000000000000000" pitchFamily="2" charset="2"/>
              </a:rPr>
              <a:t>Brownian/translational motion</a:t>
            </a:r>
            <a:r>
              <a:rPr lang="en-GB" sz="2400" dirty="0" smtClean="0">
                <a:solidFill>
                  <a:schemeClr val="tx1"/>
                </a:solidFill>
                <a:latin typeface="Roboto Medium"/>
                <a:cs typeface="Roboto Medium"/>
                <a:sym typeface="Wingdings" panose="05000000000000000000" pitchFamily="2" charset="2"/>
              </a:rPr>
              <a:t> </a:t>
            </a: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  <a:sym typeface="Wingdings" panose="05000000000000000000" pitchFamily="2" charset="2"/>
              </a:rPr>
              <a:t>of water molecules</a:t>
            </a: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  <a:sym typeface="Wingdings" panose="05000000000000000000" pitchFamily="2" charset="2"/>
              </a:rPr>
              <a:t>.</a:t>
            </a:r>
            <a:endParaRPr lang="en-GB" sz="2400" dirty="0">
              <a:solidFill>
                <a:schemeClr val="tx1"/>
              </a:solidFill>
              <a:latin typeface="Roboto Light"/>
              <a:cs typeface="Roboto Light"/>
              <a:sym typeface="Wingdings" panose="05000000000000000000" pitchFamily="2" charset="2"/>
            </a:endParaRPr>
          </a:p>
          <a:p>
            <a:pPr indent="-406400" algn="just">
              <a:buFont typeface="Arial"/>
              <a:buChar char="•"/>
            </a:pP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  <a:sym typeface="Wingdings" panose="05000000000000000000" pitchFamily="2" charset="2"/>
              </a:rPr>
              <a:t>This motion is influenced by </a:t>
            </a:r>
            <a:r>
              <a:rPr lang="en-GB" sz="2400" b="1" dirty="0" smtClean="0">
                <a:solidFill>
                  <a:schemeClr val="tx1"/>
                </a:solidFill>
                <a:latin typeface="Roboto Medium"/>
                <a:cs typeface="Roboto Medium"/>
                <a:sym typeface="Wingdings" panose="05000000000000000000" pitchFamily="2" charset="2"/>
              </a:rPr>
              <a:t>Fick’s </a:t>
            </a:r>
            <a:r>
              <a:rPr lang="en-GB" sz="2400" b="1" dirty="0" smtClean="0">
                <a:solidFill>
                  <a:schemeClr val="tx1"/>
                </a:solidFill>
                <a:latin typeface="Roboto Medium"/>
                <a:cs typeface="Roboto Medium"/>
                <a:sym typeface="Wingdings" panose="05000000000000000000" pitchFamily="2" charset="2"/>
              </a:rPr>
              <a:t>Law</a:t>
            </a:r>
            <a:r>
              <a:rPr lang="en-GB" sz="2400" dirty="0">
                <a:latin typeface="Roboto Light"/>
                <a:cs typeface="Roboto Light"/>
                <a:sym typeface="Wingdings" panose="05000000000000000000" pitchFamily="2" charset="2"/>
              </a:rPr>
              <a:t> </a:t>
            </a:r>
            <a:endParaRPr lang="en-GB" sz="2400" dirty="0">
              <a:latin typeface="Roboto Light"/>
              <a:cs typeface="Roboto Light"/>
              <a:sym typeface="Wingdings"/>
            </a:endParaRPr>
          </a:p>
          <a:p>
            <a:pPr lvl="2" indent="-406400" algn="just">
              <a:buFont typeface="Arial"/>
              <a:buChar char="•"/>
            </a:pPr>
            <a:r>
              <a:rPr lang="en-GB" sz="2400" dirty="0" smtClean="0">
                <a:latin typeface="Roboto Light"/>
                <a:cs typeface="Roboto Light"/>
              </a:rPr>
              <a:t>a </a:t>
            </a:r>
            <a:r>
              <a:rPr lang="en-GB" sz="2400" dirty="0">
                <a:latin typeface="Roboto Light"/>
                <a:cs typeface="Roboto Light"/>
              </a:rPr>
              <a:t>solute will move from a region of high concentration to a region of low concentration across a concentration gradient</a:t>
            </a:r>
            <a:endParaRPr lang="en-GB" sz="2400" dirty="0" smtClean="0">
              <a:solidFill>
                <a:schemeClr val="tx1"/>
              </a:solidFill>
              <a:latin typeface="Roboto Light"/>
              <a:cs typeface="Roboto Light"/>
              <a:sym typeface="Wingdings" panose="05000000000000000000" pitchFamily="2" charset="2"/>
            </a:endParaRPr>
          </a:p>
          <a:p>
            <a:pPr indent="-406400" algn="just"/>
            <a:endParaRPr lang="en-GB" sz="2400" dirty="0">
              <a:solidFill>
                <a:schemeClr val="tx1"/>
              </a:solidFill>
              <a:latin typeface="Roboto Light"/>
              <a:cs typeface="Roboto Light"/>
              <a:sym typeface="Wingdings" panose="05000000000000000000" pitchFamily="2" charset="2"/>
            </a:endParaRPr>
          </a:p>
          <a:p>
            <a:pPr indent="-406400" algn="just"/>
            <a:endParaRPr lang="en-GB" sz="2400" dirty="0">
              <a:solidFill>
                <a:schemeClr val="tx1"/>
              </a:solidFill>
              <a:latin typeface="Roboto Light"/>
              <a:cs typeface="Roboto Light"/>
              <a:sym typeface="Wingdings" panose="05000000000000000000" pitchFamily="2" charset="2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904" y="4117194"/>
            <a:ext cx="3936437" cy="24563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TENSOR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DIFFUSION PRINCIPLE</a:t>
            </a:r>
          </a:p>
        </p:txBody>
      </p:sp>
      <p:pic>
        <p:nvPicPr>
          <p:cNvPr id="3" name="Picture 2" descr="$_J_x_=_-D_frac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053" y="4875065"/>
            <a:ext cx="22987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67800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par>
              <p:cTn id="2" fill="hold" nodeType="interactiveSeq">
                <p:stCondLst>
                  <p:cond delay="0"/>
                </p:stCondLst>
                <p:childTnLst>
                  <p:par>
                    <p:cTn id="3" fill="hold" nodeType="clickEffect">
                      <p:childTnLst>
                        <p:par>
                          <p:cTn id="4" fill="hold" nodeType="clickEffect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str">
                                      <p:cBhvr additive="repl">
                                        <p:cTn id="6" dur="1423644864" fill="hold"/>
                                        <p:tgtEl>
                                          <p:sldTgt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par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l="16312" t="1285"/>
          <a:stretch>
            <a:fillRect/>
          </a:stretch>
        </p:blipFill>
        <p:spPr>
          <a:xfrm>
            <a:off x="768352" y="2536673"/>
            <a:ext cx="11423649" cy="3695700"/>
          </a:xfrm>
        </p:spPr>
      </p:pic>
      <p:sp>
        <p:nvSpPr>
          <p:cNvPr id="5" name="TextBox 4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TENSOR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DIFFUSION PRINCIPLE</a:t>
            </a:r>
          </a:p>
        </p:txBody>
      </p:sp>
    </p:spTree>
    <p:extLst>
      <p:ext uri="{BB962C8B-B14F-4D97-AF65-F5344CB8AC3E}">
        <p14:creationId xmlns:p14="http://schemas.microsoft.com/office/powerpoint/2010/main" val="1213001412"/>
      </p:ext>
    </p:extLst>
  </p:cSld>
  <p:clrMapOvr>
    <a:masterClrMapping/>
  </p:clrMapOvr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2230" y="4090460"/>
            <a:ext cx="5228688" cy="1774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56799" y="4090460"/>
            <a:ext cx="5228688" cy="1838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9" name="Rectangle 8"/>
          <p:cNvSpPr/>
          <p:nvPr/>
        </p:nvSpPr>
        <p:spPr>
          <a:xfrm>
            <a:off x="6456798" y="2855239"/>
            <a:ext cx="5228689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406400" algn="just">
              <a:spcBef>
                <a:spcPts val="1200"/>
              </a:spcBef>
            </a:pPr>
            <a:r>
              <a:rPr lang="en-GB" sz="2400" dirty="0">
                <a:latin typeface="Roboto Light"/>
                <a:cs typeface="Roboto Light"/>
                <a:sym typeface="Wingdings" panose="05000000000000000000" pitchFamily="2" charset="2"/>
              </a:rPr>
              <a:t>In a constrained environment, </a:t>
            </a:r>
            <a:r>
              <a:rPr lang="en-GB" sz="2400" dirty="0" smtClean="0">
                <a:latin typeface="Roboto Light"/>
                <a:cs typeface="Roboto Light"/>
                <a:sym typeface="Wingdings" panose="05000000000000000000" pitchFamily="2" charset="2"/>
              </a:rPr>
              <a:t>water molecules diffuse </a:t>
            </a:r>
            <a:r>
              <a:rPr lang="en-GB" sz="2400" dirty="0">
                <a:latin typeface="Roboto Light"/>
                <a:cs typeface="Roboto Light"/>
                <a:sym typeface="Wingdings" panose="05000000000000000000" pitchFamily="2" charset="2"/>
              </a:rPr>
              <a:t>more easily along one axis  </a:t>
            </a:r>
            <a:r>
              <a:rPr lang="en-GB" sz="2400" b="1" dirty="0">
                <a:latin typeface="Roboto Medium"/>
                <a:cs typeface="Roboto Medium"/>
                <a:sym typeface="Wingdings" panose="05000000000000000000" pitchFamily="2" charset="2"/>
              </a:rPr>
              <a:t>Anisotropy</a:t>
            </a:r>
            <a:endParaRPr lang="en-GB" sz="2400" dirty="0">
              <a:latin typeface="Roboto Medium"/>
              <a:cs typeface="Roboto Medium"/>
              <a:sym typeface="Wingdings" panose="05000000000000000000" pitchFamily="2" charset="2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2230" y="2855239"/>
            <a:ext cx="5221483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406400" algn="just"/>
            <a:r>
              <a:rPr lang="en-GB" sz="2400" dirty="0">
                <a:latin typeface="Roboto Light"/>
                <a:cs typeface="Roboto Light"/>
                <a:sym typeface="Wingdings" panose="05000000000000000000" pitchFamily="2" charset="2"/>
              </a:rPr>
              <a:t>In an unrestricted environment, water molecules move randomly  </a:t>
            </a:r>
            <a:r>
              <a:rPr lang="en-GB" sz="2400" b="1" dirty="0">
                <a:latin typeface="Roboto Medium"/>
                <a:cs typeface="Roboto Medium"/>
                <a:sym typeface="Wingdings" panose="05000000000000000000" pitchFamily="2" charset="2"/>
              </a:rPr>
              <a:t>Isotropy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TENSOR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DIFFUSION PRINCIPLE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3965035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par>
              <p:cTn id="2" fill="hold" nodeType="interactiveSeq">
                <p:stCondLst>
                  <p:cond delay="0"/>
                </p:stCondLst>
                <p:childTnLst>
                  <p:par>
                    <p:cTn id="3" fill="hold" nodeType="clickEffect">
                      <p:childTnLst>
                        <p:par>
                          <p:cTn id="4" fill="hold" nodeType="clickEffect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str">
                                      <p:cBhvr additive="repl">
                                        <p:cTn id="6" dur="1423644864" fill="hold"/>
                                        <p:tgtEl>
                                          <p:sldTgt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par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51" y="2434248"/>
            <a:ext cx="4737100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195" name="Text Box 3"/>
          <p:cNvSpPr txBox="1">
            <a:spLocks noChangeArrowheads="1"/>
          </p:cNvSpPr>
          <p:nvPr/>
        </p:nvSpPr>
        <p:spPr bwMode="auto">
          <a:xfrm>
            <a:off x="527051" y="2289786"/>
            <a:ext cx="2216149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GB" sz="2400" b="1" dirty="0" smtClean="0">
                <a:latin typeface="Nexa"/>
                <a:ea typeface="ＭＳ Ｐゴシック" pitchFamily="32" charset="-128"/>
                <a:cs typeface="Nexa"/>
              </a:rPr>
              <a:t>CSF</a:t>
            </a:r>
          </a:p>
          <a:p>
            <a:pPr algn="ctr">
              <a:buClrTx/>
              <a:buFontTx/>
              <a:buNone/>
            </a:pPr>
            <a:r>
              <a:rPr lang="en-GB" sz="2400" dirty="0" smtClean="0">
                <a:latin typeface="Roboto Light"/>
                <a:ea typeface="ＭＳ Ｐゴシック" pitchFamily="32" charset="-128"/>
                <a:cs typeface="Roboto Light"/>
              </a:rPr>
              <a:t>Isotropic</a:t>
            </a:r>
            <a:endParaRPr lang="en-GB" sz="2400" dirty="0">
              <a:latin typeface="Roboto Light"/>
              <a:ea typeface="ＭＳ Ｐゴシック" pitchFamily="32" charset="-128"/>
              <a:cs typeface="Roboto Light"/>
            </a:endParaRPr>
          </a:p>
          <a:p>
            <a:pPr algn="ctr">
              <a:buClrTx/>
              <a:buFontTx/>
              <a:buNone/>
            </a:pPr>
            <a:r>
              <a:rPr lang="en-GB" sz="2400" dirty="0">
                <a:latin typeface="Roboto Light"/>
                <a:ea typeface="ＭＳ Ｐゴシック" pitchFamily="32" charset="-128"/>
                <a:cs typeface="Roboto Light"/>
              </a:rPr>
              <a:t>High diffusivity</a:t>
            </a:r>
          </a:p>
        </p:txBody>
      </p:sp>
      <p:sp>
        <p:nvSpPr>
          <p:cNvPr id="8196" name="Text Box 4"/>
          <p:cNvSpPr txBox="1">
            <a:spLocks noChangeArrowheads="1"/>
          </p:cNvSpPr>
          <p:nvPr/>
        </p:nvSpPr>
        <p:spPr bwMode="auto">
          <a:xfrm>
            <a:off x="478367" y="5313974"/>
            <a:ext cx="2218267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GB" sz="2400" b="1" dirty="0" smtClean="0">
                <a:latin typeface="Nexa"/>
                <a:ea typeface="ＭＳ Ｐゴシック" pitchFamily="32" charset="-128"/>
                <a:cs typeface="Nexa"/>
              </a:rPr>
              <a:t>GREY MATTER</a:t>
            </a:r>
            <a:r>
              <a:rPr lang="en-GB" sz="2400" b="1" dirty="0">
                <a:latin typeface="Roboto Light"/>
                <a:ea typeface="ＭＳ Ｐゴシック" pitchFamily="32" charset="-128"/>
                <a:cs typeface="Roboto Light"/>
              </a:rPr>
              <a:t/>
            </a:r>
            <a:br>
              <a:rPr lang="en-GB" sz="2400" b="1" dirty="0">
                <a:latin typeface="Roboto Light"/>
                <a:ea typeface="ＭＳ Ｐゴシック" pitchFamily="32" charset="-128"/>
                <a:cs typeface="Roboto Light"/>
              </a:rPr>
            </a:br>
            <a:r>
              <a:rPr lang="en-GB" sz="2400" dirty="0">
                <a:latin typeface="Roboto Light"/>
                <a:ea typeface="ＭＳ Ｐゴシック" pitchFamily="32" charset="-128"/>
                <a:cs typeface="Roboto Light"/>
              </a:rPr>
              <a:t>Isotropic</a:t>
            </a:r>
          </a:p>
          <a:p>
            <a:pPr algn="ctr">
              <a:buClrTx/>
              <a:buFontTx/>
              <a:buNone/>
            </a:pPr>
            <a:r>
              <a:rPr lang="en-GB" sz="2400" dirty="0">
                <a:latin typeface="Roboto Light"/>
                <a:ea typeface="ＭＳ Ｐゴシック" pitchFamily="32" charset="-128"/>
                <a:cs typeface="Roboto Light"/>
              </a:rPr>
              <a:t>Low diffusivity</a:t>
            </a:r>
          </a:p>
        </p:txBody>
      </p:sp>
      <p:sp>
        <p:nvSpPr>
          <p:cNvPr id="8197" name="Text Box 5"/>
          <p:cNvSpPr txBox="1">
            <a:spLocks noChangeArrowheads="1"/>
          </p:cNvSpPr>
          <p:nvPr/>
        </p:nvSpPr>
        <p:spPr bwMode="auto">
          <a:xfrm>
            <a:off x="9167284" y="2716824"/>
            <a:ext cx="2715893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DejaVu Sans" charset="0"/>
                <a:cs typeface="DejaVu Sans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GB" sz="2400" b="1" dirty="0" smtClean="0">
                <a:latin typeface="Nexa"/>
                <a:ea typeface="ＭＳ Ｐゴシック" pitchFamily="32" charset="-128"/>
                <a:cs typeface="Nexa"/>
              </a:rPr>
              <a:t>WHITE MATTER</a:t>
            </a:r>
            <a:endParaRPr lang="en-GB" sz="2400" b="1" dirty="0">
              <a:latin typeface="Nexa"/>
              <a:ea typeface="ＭＳ Ｐゴシック" pitchFamily="32" charset="-128"/>
              <a:cs typeface="Nexa"/>
            </a:endParaRPr>
          </a:p>
          <a:p>
            <a:pPr algn="ctr">
              <a:buClrTx/>
              <a:buFontTx/>
              <a:buNone/>
            </a:pPr>
            <a:r>
              <a:rPr lang="en-GB" sz="2400" dirty="0">
                <a:latin typeface="Roboto Light"/>
                <a:ea typeface="ＭＳ Ｐゴシック" pitchFamily="32" charset="-128"/>
                <a:cs typeface="Roboto Light"/>
              </a:rPr>
              <a:t>Anisotropic</a:t>
            </a:r>
          </a:p>
          <a:p>
            <a:pPr algn="ctr">
              <a:buClrTx/>
              <a:buFontTx/>
              <a:buNone/>
            </a:pPr>
            <a:r>
              <a:rPr lang="en-GB" sz="2400" dirty="0">
                <a:latin typeface="Roboto Light"/>
                <a:ea typeface="ＭＳ Ｐゴシック" pitchFamily="32" charset="-128"/>
                <a:cs typeface="Roboto Light"/>
              </a:rPr>
              <a:t>High diffusivity</a:t>
            </a:r>
          </a:p>
        </p:txBody>
      </p:sp>
      <p:cxnSp>
        <p:nvCxnSpPr>
          <p:cNvPr id="8198" name="AutoShape 6"/>
          <p:cNvCxnSpPr>
            <a:cxnSpLocks noChangeShapeType="1"/>
            <a:stCxn id="8195" idx="3"/>
          </p:cNvCxnSpPr>
          <p:nvPr/>
        </p:nvCxnSpPr>
        <p:spPr bwMode="auto">
          <a:xfrm>
            <a:off x="2743201" y="2866048"/>
            <a:ext cx="2698751" cy="2006600"/>
          </a:xfrm>
          <a:prstGeom prst="curvedConnector3">
            <a:avLst>
              <a:gd name="adj1" fmla="val 50000"/>
            </a:avLst>
          </a:prstGeom>
          <a:noFill/>
          <a:ln w="57150" cmpd="sng">
            <a:solidFill>
              <a:srgbClr val="FF9F1B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8199" name="AutoShape 7"/>
          <p:cNvCxnSpPr>
            <a:cxnSpLocks noChangeShapeType="1"/>
            <a:stCxn id="8196" idx="3"/>
          </p:cNvCxnSpPr>
          <p:nvPr/>
        </p:nvCxnSpPr>
        <p:spPr bwMode="auto">
          <a:xfrm flipV="1">
            <a:off x="2696633" y="5745773"/>
            <a:ext cx="2438400" cy="144462"/>
          </a:xfrm>
          <a:prstGeom prst="straightConnector1">
            <a:avLst/>
          </a:prstGeom>
          <a:noFill/>
          <a:ln w="57150" cmpd="sng">
            <a:solidFill>
              <a:srgbClr val="FF9F1B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8200" name="AutoShape 8"/>
          <p:cNvCxnSpPr>
            <a:cxnSpLocks noChangeShapeType="1"/>
            <a:stCxn id="8197" idx="1"/>
          </p:cNvCxnSpPr>
          <p:nvPr/>
        </p:nvCxnSpPr>
        <p:spPr bwMode="auto">
          <a:xfrm flipH="1">
            <a:off x="6959602" y="3293087"/>
            <a:ext cx="2207682" cy="436562"/>
          </a:xfrm>
          <a:prstGeom prst="straightConnector1">
            <a:avLst/>
          </a:prstGeom>
          <a:noFill/>
          <a:ln w="57150" cmpd="sng">
            <a:solidFill>
              <a:srgbClr val="FF9F1B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pic>
        <p:nvPicPr>
          <p:cNvPr id="8201" name="Picture 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1" y="3377224"/>
            <a:ext cx="2095500" cy="1531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2" name="Picture 10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545" y="5743931"/>
            <a:ext cx="1845733" cy="1370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3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684" y="3945549"/>
            <a:ext cx="2192867" cy="156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TENSOR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DIFFUSION PRINCIPLE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272000" y="0"/>
            <a:ext cx="7920000" cy="2475553"/>
            <a:chOff x="2297415" y="3017788"/>
            <a:chExt cx="5940000" cy="247555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7415" y="3017788"/>
              <a:ext cx="5940000" cy="2475553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 bwMode="auto">
            <a:xfrm>
              <a:off x="6690622" y="3017788"/>
              <a:ext cx="1546793" cy="2475553"/>
            </a:xfrm>
            <a:prstGeom prst="rect">
              <a:avLst/>
            </a:prstGeom>
            <a:noFill/>
            <a:ln w="76200" cap="flat" cmpd="sng" algn="ctr">
              <a:solidFill>
                <a:srgbClr val="FF9F1B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GB" sz="1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037968" y="3444334"/>
            <a:ext cx="358621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endParaRPr lang="en-US" sz="4800" dirty="0" smtClean="0">
              <a:solidFill>
                <a:srgbClr val="FF9F1B"/>
              </a:solidFill>
              <a:latin typeface="Nexa Bold" charset="0"/>
              <a:ea typeface="Nexa Bold" charset="0"/>
              <a:cs typeface="Nexa Bold" charset="0"/>
            </a:endParaRPr>
          </a:p>
          <a:p>
            <a:r>
              <a:rPr lang="en-US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exa Bold" charset="0"/>
                <a:ea typeface="Nexa Bold" charset="0"/>
                <a:cs typeface="Nexa Bold" charset="0"/>
              </a:rPr>
              <a:t>TENSOR</a:t>
            </a:r>
            <a:endParaRPr lang="en-US" sz="4800" dirty="0" smtClean="0">
              <a:solidFill>
                <a:schemeClr val="tx1">
                  <a:lumMod val="75000"/>
                  <a:lumOff val="25000"/>
                </a:schemeClr>
              </a:solidFill>
              <a:latin typeface="Nexa Bold" charset="0"/>
              <a:ea typeface="Nexa Bold" charset="0"/>
              <a:cs typeface="Nexa Bold" charset="0"/>
            </a:endParaRPr>
          </a:p>
          <a:p>
            <a:r>
              <a:rPr lang="en-US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exa Bold" charset="0"/>
                <a:ea typeface="Nexa Bold" charset="0"/>
                <a:cs typeface="Nexa Bold" charset="0"/>
              </a:rPr>
              <a:t>IMAGING</a:t>
            </a:r>
            <a:endParaRPr lang="en-US" sz="4800" dirty="0">
              <a:solidFill>
                <a:schemeClr val="tx1">
                  <a:lumMod val="75000"/>
                  <a:lumOff val="25000"/>
                </a:schemeClr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9560" y="2317887"/>
            <a:ext cx="27717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lvl="1" algn="just">
              <a:spcBef>
                <a:spcPts val="600"/>
              </a:spcBef>
            </a:pPr>
            <a:r>
              <a:rPr lang="en-GB" sz="2000" dirty="0" smtClean="0">
                <a:solidFill>
                  <a:schemeClr val="tx1"/>
                </a:solidFill>
                <a:latin typeface="Roboto Light"/>
                <a:cs typeface="Roboto Light"/>
              </a:rPr>
              <a:t>Signal </a:t>
            </a:r>
            <a:r>
              <a:rPr lang="en-GB" sz="2000" dirty="0" smtClean="0">
                <a:solidFill>
                  <a:schemeClr val="tx1"/>
                </a:solidFill>
                <a:latin typeface="Roboto Light"/>
                <a:cs typeface="Roboto Light"/>
              </a:rPr>
              <a:t>from proton nuclei in </a:t>
            </a:r>
            <a:r>
              <a:rPr lang="en-GB" sz="2000" b="1" dirty="0" smtClean="0">
                <a:solidFill>
                  <a:schemeClr val="tx1"/>
                </a:solidFill>
                <a:latin typeface="Roboto Light"/>
                <a:cs typeface="Roboto Light"/>
              </a:rPr>
              <a:t>water </a:t>
            </a:r>
            <a:r>
              <a:rPr lang="en-GB" sz="2000" b="1" dirty="0" smtClean="0">
                <a:solidFill>
                  <a:schemeClr val="tx1"/>
                </a:solidFill>
                <a:latin typeface="Roboto Light"/>
                <a:cs typeface="Roboto Light"/>
              </a:rPr>
              <a:t>molecules</a:t>
            </a:r>
            <a:endParaRPr lang="en-GB" sz="2000" dirty="0">
              <a:solidFill>
                <a:schemeClr val="tx1"/>
              </a:solidFill>
              <a:latin typeface="Roboto Light"/>
              <a:cs typeface="Roboto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463944" y="2701602"/>
            <a:ext cx="6096000" cy="236988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GB" sz="2400" dirty="0">
                <a:latin typeface="Roboto Light"/>
                <a:cs typeface="Roboto Light"/>
              </a:rPr>
              <a:t>The </a:t>
            </a:r>
            <a:r>
              <a:rPr lang="en-GB" sz="2400" b="1" dirty="0">
                <a:latin typeface="Roboto Medium"/>
                <a:cs typeface="Roboto Medium"/>
              </a:rPr>
              <a:t>contrast/signal</a:t>
            </a:r>
            <a:r>
              <a:rPr lang="en-GB" sz="2400" dirty="0">
                <a:latin typeface="Roboto Medium"/>
                <a:cs typeface="Roboto Medium"/>
              </a:rPr>
              <a:t> (S) </a:t>
            </a:r>
            <a:r>
              <a:rPr lang="en-GB" sz="2400" dirty="0">
                <a:latin typeface="Roboto Light"/>
                <a:cs typeface="Roboto Light"/>
              </a:rPr>
              <a:t>can be modified based on the physical properties of water:</a:t>
            </a:r>
          </a:p>
          <a:p>
            <a:pPr marL="965200" lvl="1" indent="-342900" algn="just">
              <a:spcBef>
                <a:spcPts val="600"/>
              </a:spcBef>
              <a:buFont typeface="Arial"/>
              <a:buChar char="•"/>
            </a:pPr>
            <a:r>
              <a:rPr lang="en-GB" sz="2000" dirty="0">
                <a:latin typeface="Roboto Light"/>
                <a:cs typeface="Roboto Light"/>
              </a:rPr>
              <a:t>PD (proton density</a:t>
            </a:r>
            <a:r>
              <a:rPr lang="en-GB" sz="2000" dirty="0">
                <a:latin typeface="Roboto Light"/>
                <a:cs typeface="Roboto Light"/>
                <a:sym typeface="Wingdings" panose="05000000000000000000" pitchFamily="2" charset="2"/>
              </a:rPr>
              <a:t>)</a:t>
            </a:r>
            <a:endParaRPr lang="en-GB" sz="2000" dirty="0">
              <a:latin typeface="Roboto Light"/>
              <a:cs typeface="Roboto Light"/>
            </a:endParaRPr>
          </a:p>
          <a:p>
            <a:pPr marL="965200" lvl="1" indent="-342900" algn="just">
              <a:spcBef>
                <a:spcPts val="600"/>
              </a:spcBef>
              <a:buFont typeface="Arial"/>
              <a:buChar char="•"/>
            </a:pPr>
            <a:r>
              <a:rPr lang="en-GB" sz="2000" dirty="0">
                <a:latin typeface="Roboto Light"/>
                <a:cs typeface="Roboto Light"/>
              </a:rPr>
              <a:t>T</a:t>
            </a:r>
            <a:r>
              <a:rPr lang="en-GB" sz="2000" baseline="-25000" dirty="0">
                <a:latin typeface="Roboto Light"/>
                <a:cs typeface="Roboto Light"/>
              </a:rPr>
              <a:t>1</a:t>
            </a:r>
            <a:r>
              <a:rPr lang="en-GB" sz="2000" dirty="0">
                <a:latin typeface="Roboto Light"/>
                <a:cs typeface="Roboto Light"/>
              </a:rPr>
              <a:t> relaxation time</a:t>
            </a:r>
          </a:p>
          <a:p>
            <a:pPr marL="965200" lvl="1" indent="-342900" algn="just">
              <a:spcBef>
                <a:spcPts val="600"/>
              </a:spcBef>
              <a:buFont typeface="Arial"/>
              <a:buChar char="•"/>
            </a:pPr>
            <a:r>
              <a:rPr lang="en-GB" sz="2000" dirty="0">
                <a:latin typeface="Roboto Light"/>
                <a:cs typeface="Roboto Light"/>
              </a:rPr>
              <a:t>T</a:t>
            </a:r>
            <a:r>
              <a:rPr lang="en-GB" sz="2000" baseline="-25000" dirty="0">
                <a:latin typeface="Roboto Light"/>
                <a:cs typeface="Roboto Light"/>
              </a:rPr>
              <a:t>2</a:t>
            </a:r>
            <a:r>
              <a:rPr lang="en-GB" sz="2000" dirty="0">
                <a:latin typeface="Roboto Light"/>
                <a:cs typeface="Roboto Light"/>
              </a:rPr>
              <a:t> relaxation time</a:t>
            </a:r>
          </a:p>
          <a:p>
            <a:pPr marL="965200" lvl="1" indent="-342900" algn="just">
              <a:spcBef>
                <a:spcPts val="600"/>
              </a:spcBef>
              <a:buFont typeface="Arial"/>
              <a:buChar char="•"/>
            </a:pPr>
            <a:r>
              <a:rPr lang="en-GB" sz="2000" dirty="0">
                <a:latin typeface="Roboto Light"/>
                <a:cs typeface="Roboto Light"/>
              </a:rPr>
              <a:t>D (diffusion coefficient)</a:t>
            </a:r>
            <a:endParaRPr lang="en-GB" sz="2000" dirty="0">
              <a:latin typeface="Roboto Light"/>
              <a:cs typeface="Roboto Light"/>
              <a:sym typeface="Wingdings" panose="05000000000000000000" pitchFamily="2" charset="2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  <p:pic>
        <p:nvPicPr>
          <p:cNvPr id="10" name="Picture 9" descr="S_=_underbrace_P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609" y="5247142"/>
            <a:ext cx="4854859" cy="11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58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eaLnBrk="1" hangingPunct="1"/>
            <a:r>
              <a:rPr lang="en-US" sz="4400" dirty="0" smtClean="0">
                <a:solidFill>
                  <a:srgbClr val="FF9F1B"/>
                </a:solidFill>
                <a:latin typeface="Nexa"/>
                <a:cs typeface="Nexa"/>
              </a:rPr>
              <a:t>DIFFUSION</a:t>
            </a:r>
            <a:r>
              <a:rPr lang="en-US" sz="4400" dirty="0" smtClean="0">
                <a:solidFill>
                  <a:schemeClr val="tx1"/>
                </a:solidFill>
                <a:latin typeface="Nexa"/>
                <a:cs typeface="Nexa"/>
              </a:rPr>
              <a:t> TENSOR IMAGING</a:t>
            </a:r>
            <a:br>
              <a:rPr lang="en-US" sz="4400" dirty="0" smtClean="0">
                <a:solidFill>
                  <a:schemeClr val="tx1"/>
                </a:solidFill>
                <a:latin typeface="Nexa"/>
                <a:cs typeface="Nexa"/>
              </a:rPr>
            </a:br>
            <a:r>
              <a:rPr lang="en-US" sz="3200" spc="900" dirty="0" smtClean="0">
                <a:solidFill>
                  <a:schemeClr val="tx1"/>
                </a:solidFill>
                <a:latin typeface="Roboto Light"/>
                <a:cs typeface="Roboto Light"/>
              </a:rPr>
              <a:t>APPARENT DIFFUSION COEFFICIENT</a:t>
            </a:r>
            <a:endParaRPr lang="en-US" sz="4400" spc="900" dirty="0" smtClean="0">
              <a:solidFill>
                <a:schemeClr val="tx1"/>
              </a:solidFill>
              <a:latin typeface="Roboto Light"/>
              <a:cs typeface="Roboto Light"/>
            </a:endParaRP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609601" y="1600201"/>
            <a:ext cx="4813300" cy="4525963"/>
          </a:xfrm>
        </p:spPr>
        <p:txBody>
          <a:bodyPr/>
          <a:lstStyle/>
          <a:p>
            <a:pPr eaLnBrk="1" hangingPunct="1">
              <a:spcBef>
                <a:spcPts val="2200"/>
              </a:spcBef>
            </a:pPr>
            <a:endParaRPr lang="en-US" sz="1100" dirty="0" smtClean="0">
              <a:latin typeface="Roboto Medium"/>
              <a:cs typeface="Roboto Medium"/>
            </a:endParaRPr>
          </a:p>
          <a:p>
            <a:pPr eaLnBrk="1" hangingPunct="1">
              <a:spcBef>
                <a:spcPts val="0"/>
              </a:spcBef>
            </a:pPr>
            <a:r>
              <a:rPr lang="en-US" sz="2400" dirty="0" smtClean="0">
                <a:latin typeface="Roboto Medium"/>
                <a:cs typeface="Roboto Medium"/>
              </a:rPr>
              <a:t>Dark </a:t>
            </a:r>
            <a:r>
              <a:rPr lang="en-US" sz="2400" dirty="0" smtClean="0">
                <a:latin typeface="Roboto Medium"/>
                <a:cs typeface="Roboto Medium"/>
              </a:rPr>
              <a:t>regions </a:t>
            </a:r>
            <a:endParaRPr lang="en-US" sz="2400" dirty="0">
              <a:latin typeface="Roboto Light"/>
              <a:cs typeface="Roboto Light"/>
            </a:endParaRPr>
          </a:p>
          <a:p>
            <a:pPr marL="342900" indent="-342900" eaLnBrk="1" hangingPunct="1"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water </a:t>
            </a:r>
            <a:r>
              <a:rPr lang="en-US" sz="2400" dirty="0" smtClean="0">
                <a:latin typeface="Roboto Light"/>
                <a:cs typeface="Roboto Light"/>
              </a:rPr>
              <a:t>diffusing </a:t>
            </a:r>
            <a:r>
              <a:rPr lang="en-US" sz="2400" dirty="0" smtClean="0">
                <a:latin typeface="Roboto Light"/>
                <a:cs typeface="Roboto Light"/>
              </a:rPr>
              <a:t>more slowly </a:t>
            </a:r>
            <a:endParaRPr lang="en-US" sz="2400" dirty="0">
              <a:latin typeface="Roboto Light"/>
              <a:cs typeface="Roboto Light"/>
            </a:endParaRPr>
          </a:p>
          <a:p>
            <a:pPr marL="1028700" lvl="1" indent="-342900"/>
            <a:r>
              <a:rPr lang="en-US" sz="2000" dirty="0" smtClean="0">
                <a:latin typeface="Roboto Light"/>
                <a:cs typeface="Roboto Light"/>
              </a:rPr>
              <a:t>more </a:t>
            </a:r>
            <a:r>
              <a:rPr lang="en-US" sz="2000" dirty="0" smtClean="0">
                <a:latin typeface="Roboto Light"/>
                <a:cs typeface="Roboto Light"/>
              </a:rPr>
              <a:t>obstacles to movement OR  increased viscosity</a:t>
            </a:r>
          </a:p>
          <a:p>
            <a:pPr eaLnBrk="1" hangingPunct="1"/>
            <a:r>
              <a:rPr lang="en-US" sz="2400" dirty="0" smtClean="0">
                <a:latin typeface="Roboto Medium"/>
                <a:cs typeface="Roboto Medium"/>
              </a:rPr>
              <a:t>Bright regions </a:t>
            </a:r>
            <a:endParaRPr lang="en-US" sz="2400" dirty="0">
              <a:latin typeface="Roboto Light"/>
              <a:cs typeface="Roboto Light"/>
            </a:endParaRPr>
          </a:p>
          <a:p>
            <a:pPr marL="342900" indent="-342900" eaLnBrk="1" hangingPunct="1"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water </a:t>
            </a:r>
            <a:r>
              <a:rPr lang="en-US" sz="2400" dirty="0" smtClean="0">
                <a:latin typeface="Roboto Light"/>
                <a:cs typeface="Roboto Light"/>
              </a:rPr>
              <a:t>diffusing </a:t>
            </a:r>
            <a:r>
              <a:rPr lang="en-US" sz="2400" dirty="0" smtClean="0">
                <a:latin typeface="Roboto Light"/>
                <a:cs typeface="Roboto Light"/>
              </a:rPr>
              <a:t>more quickly</a:t>
            </a:r>
            <a:endParaRPr lang="en-US" sz="2400" dirty="0" smtClean="0">
              <a:latin typeface="Roboto Light"/>
              <a:cs typeface="Roboto Light"/>
            </a:endParaRPr>
          </a:p>
          <a:p>
            <a:pPr algn="ctr" eaLnBrk="1" hangingPunct="1"/>
            <a:endParaRPr lang="en-US" sz="2400" dirty="0" smtClean="0">
              <a:latin typeface="Roboto Light"/>
              <a:cs typeface="Roboto Light"/>
            </a:endParaRPr>
          </a:p>
          <a:p>
            <a:pPr algn="ctr" eaLnBrk="1" hangingPunct="1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Intensity </a:t>
            </a:r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of </a:t>
            </a:r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voxels proportional </a:t>
            </a:r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to extent of </a:t>
            </a:r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diffusion</a:t>
            </a:r>
            <a:endParaRPr lang="en-US" sz="2400" dirty="0" smtClean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08133" y="1628776"/>
            <a:ext cx="6191251" cy="482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293" name="Rectangle 1"/>
          <p:cNvSpPr>
            <a:spLocks noChangeArrowheads="1"/>
          </p:cNvSpPr>
          <p:nvPr/>
        </p:nvSpPr>
        <p:spPr bwMode="auto">
          <a:xfrm>
            <a:off x="8689927" y="6488668"/>
            <a:ext cx="33094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dirty="0" smtClean="0">
                <a:latin typeface="Roboto Light"/>
                <a:cs typeface="Roboto Light"/>
              </a:rPr>
              <a:t>Left MCA stroke – </a:t>
            </a:r>
            <a:r>
              <a:rPr lang="en-US" sz="1400" dirty="0" err="1" smtClean="0">
                <a:latin typeface="Roboto Light"/>
                <a:cs typeface="Roboto Light"/>
              </a:rPr>
              <a:t>www.radiopaedia.org</a:t>
            </a:r>
            <a:endParaRPr lang="en-US" sz="1400" dirty="0">
              <a:latin typeface="Roboto Light"/>
              <a:cs typeface="Roboto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9614" y="6457951"/>
            <a:ext cx="254461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 err="1" smtClean="0">
                <a:latin typeface="Roboto Light"/>
                <a:cs typeface="Roboto Light"/>
              </a:rPr>
              <a:t>Marija</a:t>
            </a:r>
            <a:r>
              <a:rPr lang="en-US" sz="1200" dirty="0" smtClean="0">
                <a:latin typeface="Roboto Light"/>
                <a:cs typeface="Roboto Light"/>
              </a:rPr>
              <a:t> </a:t>
            </a:r>
            <a:r>
              <a:rPr lang="en-US" sz="1200" dirty="0" err="1">
                <a:latin typeface="Roboto Light"/>
                <a:cs typeface="Roboto Light"/>
              </a:rPr>
              <a:t>Cauchi</a:t>
            </a:r>
            <a:r>
              <a:rPr lang="en-US" sz="1200" dirty="0">
                <a:latin typeface="Roboto Light"/>
                <a:cs typeface="Roboto Light"/>
              </a:rPr>
              <a:t> and Kenji Yamamoto</a:t>
            </a:r>
          </a:p>
        </p:txBody>
      </p:sp>
      <p:pic>
        <p:nvPicPr>
          <p:cNvPr id="7" name="Picture 6" descr="text_ADC_=_frac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62" y="5503050"/>
            <a:ext cx="3378200" cy="1231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128611" y="6085974"/>
            <a:ext cx="2947996" cy="687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dirty="0" smtClean="0">
                <a:latin typeface="Roboto Light"/>
                <a:cs typeface="Roboto Light"/>
              </a:rPr>
              <a:t>Le </a:t>
            </a:r>
            <a:r>
              <a:rPr lang="en-US" sz="1200" dirty="0" err="1">
                <a:latin typeface="Roboto Light"/>
                <a:cs typeface="Roboto Light"/>
              </a:rPr>
              <a:t>Bihan</a:t>
            </a:r>
            <a:r>
              <a:rPr lang="en-US" sz="1200" dirty="0">
                <a:latin typeface="Roboto Light"/>
                <a:cs typeface="Roboto Light"/>
              </a:rPr>
              <a:t>; </a:t>
            </a:r>
            <a:r>
              <a:rPr lang="en-US" sz="1200" i="1" dirty="0">
                <a:latin typeface="Roboto Light"/>
                <a:cs typeface="Roboto Light"/>
              </a:rPr>
              <a:t>Radiology</a:t>
            </a:r>
            <a:r>
              <a:rPr lang="en-US" sz="1200" dirty="0">
                <a:latin typeface="Roboto Light"/>
                <a:cs typeface="Roboto Light"/>
              </a:rPr>
              <a:t> </a:t>
            </a:r>
            <a:r>
              <a:rPr lang="en-US" sz="1200" b="1" dirty="0">
                <a:latin typeface="Roboto Light"/>
                <a:cs typeface="Roboto Light"/>
              </a:rPr>
              <a:t> 2013, </a:t>
            </a:r>
            <a:r>
              <a:rPr lang="en-US" sz="1200" dirty="0">
                <a:latin typeface="Roboto Light"/>
                <a:cs typeface="Roboto Light"/>
              </a:rPr>
              <a:t>268, 318-322.</a:t>
            </a:r>
          </a:p>
          <a:p>
            <a:r>
              <a:rPr lang="en-US" sz="1200" dirty="0">
                <a:latin typeface="Roboto Light"/>
                <a:cs typeface="Roboto Light"/>
              </a:rPr>
              <a:t>DOI: 10.1148/radiol.13130420</a:t>
            </a:r>
          </a:p>
          <a:p>
            <a:r>
              <a:rPr lang="en-US" sz="1200" dirty="0">
                <a:latin typeface="Roboto Light"/>
                <a:cs typeface="Roboto Light"/>
              </a:rPr>
              <a:t>© RSNA, </a:t>
            </a:r>
            <a:r>
              <a:rPr lang="en-US" sz="1200" dirty="0" smtClean="0">
                <a:latin typeface="Roboto Light"/>
                <a:cs typeface="Roboto Light"/>
              </a:rPr>
              <a:t>2013</a:t>
            </a:r>
            <a:endParaRPr lang="en-US" sz="1200" dirty="0">
              <a:latin typeface="Roboto Light"/>
              <a:cs typeface="Roboto Light"/>
            </a:endParaRPr>
          </a:p>
        </p:txBody>
      </p:sp>
      <p:pic>
        <p:nvPicPr>
          <p:cNvPr id="7" name="Picture 2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671" r="-35671"/>
          <a:stretch>
            <a:fillRect/>
          </a:stretch>
        </p:blipFill>
        <p:spPr bwMode="auto">
          <a:xfrm>
            <a:off x="-2196177" y="804441"/>
            <a:ext cx="10602685" cy="5268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825537" y="1160612"/>
            <a:ext cx="358621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endParaRPr lang="en-US" sz="4800" dirty="0" smtClean="0">
              <a:solidFill>
                <a:srgbClr val="FF9F1B"/>
              </a:solidFill>
              <a:latin typeface="Nexa Bold" charset="0"/>
              <a:ea typeface="Nexa Bold" charset="0"/>
              <a:cs typeface="Nexa Bold" charset="0"/>
            </a:endParaRPr>
          </a:p>
          <a:p>
            <a:r>
              <a:rPr lang="en-US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exa Bold" charset="0"/>
                <a:ea typeface="Nexa Bold" charset="0"/>
                <a:cs typeface="Nexa Bold" charset="0"/>
              </a:rPr>
              <a:t>TENSOR</a:t>
            </a:r>
            <a:endParaRPr lang="en-US" sz="4800" dirty="0" smtClean="0">
              <a:solidFill>
                <a:schemeClr val="tx1">
                  <a:lumMod val="75000"/>
                  <a:lumOff val="25000"/>
                </a:schemeClr>
              </a:solidFill>
              <a:latin typeface="Nexa Bold" charset="0"/>
              <a:ea typeface="Nexa Bold" charset="0"/>
              <a:cs typeface="Nexa Bold" charset="0"/>
            </a:endParaRPr>
          </a:p>
          <a:p>
            <a:r>
              <a:rPr lang="en-US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exa Bold" charset="0"/>
                <a:ea typeface="Nexa Bold" charset="0"/>
                <a:cs typeface="Nexa Bold" charset="0"/>
              </a:rPr>
              <a:t>IMAGING</a:t>
            </a:r>
            <a:endParaRPr lang="en-US" sz="4800" dirty="0">
              <a:solidFill>
                <a:schemeClr val="tx1">
                  <a:lumMod val="75000"/>
                  <a:lumOff val="25000"/>
                </a:schemeClr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91394" y="3705316"/>
            <a:ext cx="5305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lvl="1" algn="just">
              <a:spcBef>
                <a:spcPts val="600"/>
              </a:spcBef>
            </a:pPr>
            <a:r>
              <a:rPr lang="en-GB" sz="2400" spc="600" dirty="0" smtClean="0">
                <a:solidFill>
                  <a:schemeClr val="tx1"/>
                </a:solidFill>
                <a:latin typeface="Roboto Light"/>
                <a:cs typeface="Roboto Light"/>
              </a:rPr>
              <a:t>APPARENT DIFFUSION </a:t>
            </a:r>
            <a:r>
              <a:rPr lang="en-GB" sz="2400" spc="800" dirty="0" smtClean="0">
                <a:solidFill>
                  <a:schemeClr val="tx1"/>
                </a:solidFill>
                <a:latin typeface="Roboto Light"/>
                <a:cs typeface="Roboto Light"/>
              </a:rPr>
              <a:t>COEFFICIENT</a:t>
            </a:r>
            <a:r>
              <a:rPr lang="en-GB" sz="2400" spc="600" dirty="0" smtClean="0">
                <a:solidFill>
                  <a:schemeClr val="tx1"/>
                </a:solidFill>
                <a:latin typeface="Roboto Light"/>
                <a:cs typeface="Roboto Light"/>
              </a:rPr>
              <a:t> (ADC)</a:t>
            </a:r>
            <a:endParaRPr lang="en-GB" sz="2400" spc="600" dirty="0">
              <a:solidFill>
                <a:schemeClr val="tx1"/>
              </a:solidFill>
              <a:latin typeface="Roboto Light"/>
              <a:cs typeface="Roboto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06200" y="2243576"/>
            <a:ext cx="1851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  <a:latin typeface="Roboto Light"/>
                <a:cs typeface="Roboto Light"/>
              </a:rPr>
              <a:t>Slope = ADC</a:t>
            </a:r>
            <a:endParaRPr lang="en-US" sz="2400" dirty="0">
              <a:solidFill>
                <a:schemeClr val="accent1"/>
              </a:solidFill>
              <a:latin typeface="Roboto Light"/>
              <a:cs typeface="Roboto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15219" y="5177986"/>
            <a:ext cx="54451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B9BD5"/>
                </a:solidFill>
                <a:latin typeface="Roboto Medium"/>
                <a:cs typeface="Roboto Medium"/>
              </a:rPr>
              <a:t>Slope of ADC decreases with b value </a:t>
            </a:r>
          </a:p>
          <a:p>
            <a:r>
              <a:rPr lang="en-US" sz="2400" dirty="0" smtClean="0">
                <a:solidFill>
                  <a:srgbClr val="5B9BD5"/>
                </a:solidFill>
                <a:latin typeface="Roboto Light"/>
                <a:cs typeface="Roboto Light"/>
              </a:rPr>
              <a:t>(due to non-Gaussian nature in tissues)</a:t>
            </a:r>
            <a:endParaRPr lang="en-US" sz="2400" dirty="0">
              <a:solidFill>
                <a:srgbClr val="5B9BD5"/>
              </a:solidFill>
              <a:latin typeface="Roboto Light"/>
              <a:cs typeface="Roboto Light"/>
            </a:endParaRP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 idx="4294967295"/>
          </p:nvPr>
        </p:nvSpPr>
        <p:spPr>
          <a:xfrm>
            <a:off x="6383867" y="365125"/>
            <a:ext cx="5587494" cy="1325563"/>
          </a:xfrm>
        </p:spPr>
        <p:txBody>
          <a:bodyPr>
            <a:normAutofit fontScale="90000"/>
          </a:bodyPr>
          <a:lstStyle/>
          <a:p>
            <a:r>
              <a:rPr lang="en-US" sz="4400" dirty="0" smtClean="0">
                <a:solidFill>
                  <a:srgbClr val="FF9F1B"/>
                </a:solidFill>
                <a:latin typeface="Nexa"/>
                <a:cs typeface="Nexa"/>
              </a:rPr>
              <a:t>DIFFUSION WEIGHTED</a:t>
            </a:r>
            <a:br>
              <a:rPr lang="en-US" sz="4400" dirty="0" smtClean="0">
                <a:solidFill>
                  <a:srgbClr val="FF9F1B"/>
                </a:solidFill>
                <a:latin typeface="Nexa"/>
                <a:cs typeface="Nexa"/>
              </a:rPr>
            </a:br>
            <a:r>
              <a:rPr lang="en-US" sz="4400" dirty="0" smtClean="0">
                <a:solidFill>
                  <a:srgbClr val="FF9F1B"/>
                </a:solidFill>
                <a:latin typeface="Nexa"/>
                <a:cs typeface="Nexa"/>
              </a:rPr>
              <a:t>IMAG</a:t>
            </a:r>
            <a:r>
              <a:rPr lang="en-US" sz="4400" dirty="0" smtClean="0">
                <a:solidFill>
                  <a:srgbClr val="FF9F1B"/>
                </a:solidFill>
                <a:latin typeface="Nexa"/>
                <a:cs typeface="Nexa"/>
              </a:rPr>
              <a:t>ING</a:t>
            </a:r>
            <a:endParaRPr lang="en-US" dirty="0" smtClean="0">
              <a:solidFill>
                <a:srgbClr val="FF9F1B"/>
              </a:solidFill>
              <a:latin typeface="Nexa"/>
              <a:cs typeface="Nexa"/>
            </a:endParaRPr>
          </a:p>
        </p:txBody>
      </p:sp>
      <p:sp>
        <p:nvSpPr>
          <p:cNvPr id="13315" name="Content Placeholder 2"/>
          <p:cNvSpPr>
            <a:spLocks noGrp="1"/>
          </p:cNvSpPr>
          <p:nvPr>
            <p:ph idx="4294967295"/>
          </p:nvPr>
        </p:nvSpPr>
        <p:spPr>
          <a:xfrm>
            <a:off x="6383867" y="1985962"/>
            <a:ext cx="5294313" cy="4525963"/>
          </a:xfrm>
        </p:spPr>
        <p:txBody>
          <a:bodyPr/>
          <a:lstStyle/>
          <a:p>
            <a:r>
              <a:rPr lang="en-US" sz="2400" dirty="0" smtClean="0">
                <a:latin typeface="Roboto Medium"/>
                <a:cs typeface="Roboto Medium"/>
              </a:rPr>
              <a:t>Bright </a:t>
            </a:r>
            <a:r>
              <a:rPr lang="en-US" sz="2400" dirty="0" smtClean="0">
                <a:latin typeface="Roboto Medium"/>
                <a:cs typeface="Roboto Medium"/>
              </a:rPr>
              <a:t>regions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decreased </a:t>
            </a:r>
            <a:r>
              <a:rPr lang="en-US" sz="2400" dirty="0" smtClean="0">
                <a:latin typeface="Roboto Light"/>
                <a:cs typeface="Roboto Light"/>
              </a:rPr>
              <a:t>water diffusion </a:t>
            </a:r>
          </a:p>
          <a:p>
            <a:r>
              <a:rPr lang="en-US" sz="2400" dirty="0" smtClean="0">
                <a:latin typeface="Roboto Medium"/>
                <a:cs typeface="Roboto Medium"/>
              </a:rPr>
              <a:t>Dark </a:t>
            </a:r>
            <a:r>
              <a:rPr lang="en-US" sz="2400" dirty="0" smtClean="0">
                <a:latin typeface="Roboto Medium"/>
                <a:cs typeface="Roboto Medium"/>
              </a:rPr>
              <a:t>regions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increased </a:t>
            </a:r>
            <a:r>
              <a:rPr lang="en-US" sz="2400" dirty="0" smtClean="0">
                <a:latin typeface="Roboto Light"/>
                <a:cs typeface="Roboto Light"/>
              </a:rPr>
              <a:t>water diffusion</a:t>
            </a:r>
          </a:p>
        </p:txBody>
      </p:sp>
      <p:sp>
        <p:nvSpPr>
          <p:cNvPr id="13317" name="TextBox 3"/>
          <p:cNvSpPr txBox="1">
            <a:spLocks noChangeArrowheads="1"/>
          </p:cNvSpPr>
          <p:nvPr/>
        </p:nvSpPr>
        <p:spPr bwMode="auto">
          <a:xfrm>
            <a:off x="6097588" y="6511925"/>
            <a:ext cx="4751916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 dirty="0" err="1">
                <a:latin typeface="Roboto Light"/>
                <a:cs typeface="Roboto Light"/>
              </a:rPr>
              <a:t>www.radiopaedia.org</a:t>
            </a:r>
            <a:endParaRPr lang="en-US" sz="1400" dirty="0">
              <a:latin typeface="Roboto Light"/>
              <a:cs typeface="Roboto Light"/>
            </a:endParaRPr>
          </a:p>
        </p:txBody>
      </p:sp>
      <p:pic>
        <p:nvPicPr>
          <p:cNvPr id="9" name="Picture 2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 cstate="print"/>
          <a:srcRect t="21875" b="21875"/>
          <a:stretch>
            <a:fillRect/>
          </a:stretch>
        </p:blipFill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4"/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4" cstate="print"/>
          <a:srcRect t="18963" b="18963"/>
          <a:stretch>
            <a:fillRect/>
          </a:stretch>
        </p:blipFill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480091" y="334146"/>
            <a:ext cx="825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Nexa"/>
                <a:cs typeface="Nexa"/>
              </a:rPr>
              <a:t>DWI</a:t>
            </a:r>
            <a:endParaRPr lang="en-US" sz="2400" dirty="0">
              <a:solidFill>
                <a:schemeClr val="bg1"/>
              </a:solidFill>
              <a:latin typeface="Nexa"/>
              <a:cs typeface="Nex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0091" y="3553478"/>
            <a:ext cx="867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Nexa"/>
                <a:cs typeface="Nexa"/>
              </a:rPr>
              <a:t>ADC</a:t>
            </a:r>
            <a:endParaRPr lang="en-US" sz="2400" dirty="0">
              <a:solidFill>
                <a:schemeClr val="bg1"/>
              </a:solidFill>
              <a:latin typeface="Nexa"/>
              <a:cs typeface="Nexa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6096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  <a:noFill/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8305800" y="6524626"/>
            <a:ext cx="38862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en-US" sz="1200" dirty="0" err="1">
                <a:solidFill>
                  <a:schemeClr val="bg1"/>
                </a:solidFill>
                <a:latin typeface="Roboto Light"/>
                <a:cs typeface="Roboto Light"/>
              </a:rPr>
              <a:t>Hygino</a:t>
            </a:r>
            <a:r>
              <a:rPr lang="en-US" sz="1200" dirty="0">
                <a:solidFill>
                  <a:schemeClr val="bg1"/>
                </a:solidFill>
                <a:latin typeface="Roboto Light"/>
                <a:cs typeface="Roboto Light"/>
              </a:rPr>
              <a:t> da Cruz </a:t>
            </a:r>
            <a:r>
              <a:rPr lang="en-US" sz="1200" dirty="0" err="1">
                <a:solidFill>
                  <a:schemeClr val="bg1"/>
                </a:solidFill>
                <a:latin typeface="Roboto Light"/>
                <a:cs typeface="Roboto Light"/>
              </a:rPr>
              <a:t>Jr</a:t>
            </a:r>
            <a:r>
              <a:rPr lang="en-US" sz="1200" dirty="0">
                <a:solidFill>
                  <a:schemeClr val="bg1"/>
                </a:solidFill>
                <a:latin typeface="Roboto Light"/>
                <a:cs typeface="Roboto Light"/>
              </a:rPr>
              <a:t>,  Neurology 2008</a:t>
            </a:r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696385" y="333375"/>
            <a:ext cx="4703233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Nexa"/>
                <a:cs typeface="Nexa"/>
              </a:rPr>
              <a:t>DWI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6578600" y="333375"/>
            <a:ext cx="48006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Nexa"/>
                <a:cs typeface="Nexa"/>
              </a:rPr>
              <a:t>ADC</a:t>
            </a:r>
          </a:p>
        </p:txBody>
      </p:sp>
    </p:spTree>
    <p:extLst>
      <p:ext uri="{BB962C8B-B14F-4D97-AF65-F5344CB8AC3E}">
        <p14:creationId xmlns:p14="http://schemas.microsoft.com/office/powerpoint/2010/main" val="1948012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eaLnBrk="1" hangingPunct="1"/>
            <a:r>
              <a:rPr lang="en-US" sz="4400" dirty="0" smtClean="0">
                <a:solidFill>
                  <a:srgbClr val="FF9F1B"/>
                </a:solidFill>
                <a:latin typeface="Nexa"/>
                <a:cs typeface="Nexa"/>
              </a:rPr>
              <a:t>WHAT IS b-VALUE?</a:t>
            </a:r>
            <a:endParaRPr lang="en-US" sz="4400" dirty="0" smtClean="0">
              <a:solidFill>
                <a:srgbClr val="FF9F1B"/>
              </a:solidFill>
              <a:latin typeface="Nexa"/>
              <a:cs typeface="Nexa"/>
            </a:endParaRP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992688"/>
          </a:xfrm>
        </p:spPr>
        <p:txBody>
          <a:bodyPr>
            <a:normAutofit/>
          </a:bodyPr>
          <a:lstStyle/>
          <a:p>
            <a:pPr marL="342900" indent="-342900" algn="just" eaLnBrk="1" hangingPunct="1">
              <a:buFont typeface="Arial"/>
              <a:buChar char="•"/>
            </a:pPr>
            <a:r>
              <a:rPr lang="en-GB" sz="3200" dirty="0" smtClean="0">
                <a:latin typeface="Roboto Medium"/>
                <a:cs typeface="Roboto Medium"/>
              </a:rPr>
              <a:t>b-value </a:t>
            </a:r>
            <a:r>
              <a:rPr lang="en-GB" sz="3200" dirty="0" smtClean="0">
                <a:latin typeface="Roboto Light"/>
                <a:cs typeface="Roboto Light"/>
              </a:rPr>
              <a:t>gives the </a:t>
            </a:r>
            <a:r>
              <a:rPr lang="en-GB" sz="3200" b="1" dirty="0" smtClean="0">
                <a:latin typeface="Roboto Light"/>
                <a:cs typeface="Roboto Light"/>
              </a:rPr>
              <a:t>degree of diffusion weighting </a:t>
            </a:r>
            <a:endParaRPr lang="en-GB" sz="3200" dirty="0">
              <a:latin typeface="Roboto Light"/>
              <a:cs typeface="Roboto Light"/>
            </a:endParaRPr>
          </a:p>
          <a:p>
            <a:pPr marL="1028700" lvl="1" indent="-342900" algn="just"/>
            <a:r>
              <a:rPr lang="en-GB" sz="2800" dirty="0" smtClean="0">
                <a:latin typeface="Roboto Light"/>
                <a:cs typeface="Roboto Light"/>
              </a:rPr>
              <a:t>related </a:t>
            </a:r>
            <a:r>
              <a:rPr lang="en-GB" sz="2800" dirty="0" smtClean="0">
                <a:latin typeface="Roboto Light"/>
                <a:cs typeface="Roboto Light"/>
              </a:rPr>
              <a:t>to the </a:t>
            </a:r>
            <a:r>
              <a:rPr lang="en-GB" sz="2800" dirty="0" smtClean="0">
                <a:latin typeface="Roboto Light"/>
                <a:cs typeface="Roboto Light"/>
              </a:rPr>
              <a:t>strength (G) </a:t>
            </a:r>
            <a:r>
              <a:rPr lang="en-GB" sz="2800" dirty="0" smtClean="0">
                <a:latin typeface="Roboto Light"/>
                <a:cs typeface="Roboto Light"/>
              </a:rPr>
              <a:t>and </a:t>
            </a:r>
            <a:r>
              <a:rPr lang="en-GB" sz="2800" dirty="0" smtClean="0">
                <a:latin typeface="Roboto Light"/>
                <a:cs typeface="Roboto Light"/>
              </a:rPr>
              <a:t>duration (</a:t>
            </a:r>
            <a:r>
              <a:rPr lang="en-GB" sz="2800" dirty="0" err="1" smtClean="0">
                <a:latin typeface="Roboto Light"/>
                <a:cs typeface="Roboto Light"/>
              </a:rPr>
              <a:t>δ</a:t>
            </a:r>
            <a:r>
              <a:rPr lang="en-GB" sz="2800" dirty="0" smtClean="0">
                <a:latin typeface="Roboto Light"/>
                <a:cs typeface="Roboto Light"/>
              </a:rPr>
              <a:t>) </a:t>
            </a:r>
            <a:r>
              <a:rPr lang="en-GB" sz="2800" dirty="0" smtClean="0">
                <a:latin typeface="Roboto Light"/>
                <a:cs typeface="Roboto Light"/>
              </a:rPr>
              <a:t>of the pulse gradient as well as the interval between the </a:t>
            </a:r>
            <a:r>
              <a:rPr lang="en-GB" sz="2800" dirty="0" smtClean="0">
                <a:latin typeface="Roboto Light"/>
                <a:cs typeface="Roboto Light"/>
              </a:rPr>
              <a:t>gradients (</a:t>
            </a:r>
            <a:r>
              <a:rPr lang="en-GB" sz="2800" dirty="0" err="1" smtClean="0">
                <a:latin typeface="Roboto Light"/>
                <a:cs typeface="Roboto Light"/>
              </a:rPr>
              <a:t>Δ</a:t>
            </a:r>
            <a:r>
              <a:rPr lang="en-GB" sz="2800" dirty="0" smtClean="0">
                <a:latin typeface="Roboto Light"/>
                <a:cs typeface="Roboto Light"/>
              </a:rPr>
              <a:t>)</a:t>
            </a:r>
            <a:endParaRPr lang="en-GB" sz="2800" dirty="0" smtClean="0">
              <a:latin typeface="Roboto Light"/>
              <a:cs typeface="Roboto Light"/>
            </a:endParaRPr>
          </a:p>
          <a:p>
            <a:pPr marL="342900" indent="-342900" algn="just" eaLnBrk="1" hangingPunct="1">
              <a:buFont typeface="Arial"/>
              <a:buChar char="•"/>
            </a:pPr>
            <a:r>
              <a:rPr lang="en-GB" sz="3200" dirty="0">
                <a:latin typeface="Roboto Medium"/>
                <a:cs typeface="Roboto Medium"/>
              </a:rPr>
              <a:t>b</a:t>
            </a:r>
            <a:r>
              <a:rPr lang="en-US" sz="3200" dirty="0" smtClean="0">
                <a:latin typeface="Roboto Medium"/>
                <a:cs typeface="Roboto Medium"/>
              </a:rPr>
              <a:t>-value </a:t>
            </a:r>
            <a:r>
              <a:rPr lang="en-US" sz="3200" dirty="0" smtClean="0">
                <a:latin typeface="Roboto Light"/>
                <a:cs typeface="Roboto Light"/>
              </a:rPr>
              <a:t>changes by lengthening the separation of the 2 gradient </a:t>
            </a:r>
            <a:r>
              <a:rPr lang="en-US" sz="3200" dirty="0" smtClean="0">
                <a:latin typeface="Roboto Light"/>
                <a:cs typeface="Roboto Light"/>
              </a:rPr>
              <a:t>pulses</a:t>
            </a:r>
          </a:p>
          <a:p>
            <a:pPr marL="1028700" lvl="1" indent="-342900" algn="just"/>
            <a:r>
              <a:rPr lang="en-US" sz="2800" dirty="0" smtClean="0">
                <a:latin typeface="Roboto Light"/>
                <a:cs typeface="Roboto Light"/>
              </a:rPr>
              <a:t>more </a:t>
            </a:r>
            <a:r>
              <a:rPr lang="en-US" sz="2800" dirty="0" smtClean="0">
                <a:latin typeface="Roboto Light"/>
                <a:cs typeface="Roboto Light"/>
              </a:rPr>
              <a:t>time for water molecules to move around </a:t>
            </a:r>
            <a:endParaRPr lang="en-US" sz="2800" dirty="0">
              <a:latin typeface="Roboto Light"/>
              <a:cs typeface="Roboto Light"/>
              <a:sym typeface="Wingdings"/>
            </a:endParaRPr>
          </a:p>
          <a:p>
            <a:pPr marL="1028700" lvl="1" indent="-342900" algn="just"/>
            <a:r>
              <a:rPr lang="en-US" sz="2800" dirty="0" smtClean="0">
                <a:latin typeface="Roboto Light"/>
                <a:cs typeface="Roboto Light"/>
              </a:rPr>
              <a:t>more </a:t>
            </a:r>
            <a:r>
              <a:rPr lang="en-US" sz="2800" dirty="0" smtClean="0">
                <a:latin typeface="Roboto Light"/>
                <a:cs typeface="Roboto Light"/>
              </a:rPr>
              <a:t>signal loss (imperfect </a:t>
            </a:r>
            <a:r>
              <a:rPr lang="en-US" sz="2800" dirty="0" err="1" smtClean="0">
                <a:latin typeface="Roboto Light"/>
                <a:cs typeface="Roboto Light"/>
              </a:rPr>
              <a:t>rephasing</a:t>
            </a:r>
            <a:r>
              <a:rPr lang="en-US" sz="2800" dirty="0" smtClean="0">
                <a:latin typeface="Roboto Light"/>
                <a:cs typeface="Roboto Light"/>
              </a:rPr>
              <a:t>)</a:t>
            </a:r>
            <a:endParaRPr lang="en-US" sz="2800" dirty="0" smtClean="0">
              <a:latin typeface="Roboto Light"/>
              <a:cs typeface="Roboto Light"/>
            </a:endParaRPr>
          </a:p>
        </p:txBody>
      </p:sp>
      <p:pic>
        <p:nvPicPr>
          <p:cNvPr id="2" name="Picture 1" descr="$_b_=_gamma^2_t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546" y="5137390"/>
            <a:ext cx="4089400" cy="11049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441707" y="6438882"/>
            <a:ext cx="254461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sz="1200" dirty="0" err="1" smtClean="0">
                <a:latin typeface="Roboto Light"/>
                <a:cs typeface="Roboto Light"/>
              </a:rPr>
              <a:t>Marija</a:t>
            </a:r>
            <a:r>
              <a:rPr lang="en-US" sz="1200" dirty="0" smtClean="0">
                <a:latin typeface="Roboto Light"/>
                <a:cs typeface="Roboto Light"/>
              </a:rPr>
              <a:t> </a:t>
            </a:r>
            <a:r>
              <a:rPr lang="en-US" sz="1200" dirty="0" err="1">
                <a:latin typeface="Roboto Light"/>
                <a:cs typeface="Roboto Light"/>
              </a:rPr>
              <a:t>Cauchi</a:t>
            </a:r>
            <a:r>
              <a:rPr lang="en-US" sz="1200" dirty="0">
                <a:latin typeface="Roboto Light"/>
                <a:cs typeface="Roboto Light"/>
              </a:rPr>
              <a:t> and Kenji Yamamoto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simple_experiment.pn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641" b="-44641"/>
          <a:stretch>
            <a:fillRect/>
          </a:stretch>
        </p:blipFill>
        <p:spPr>
          <a:xfrm>
            <a:off x="1875622" y="-665607"/>
            <a:ext cx="10897590" cy="3064947"/>
          </a:xfrm>
        </p:spPr>
      </p:pic>
      <p:sp>
        <p:nvSpPr>
          <p:cNvPr id="4" name="TextBox 3"/>
          <p:cNvSpPr txBox="1"/>
          <p:nvPr/>
        </p:nvSpPr>
        <p:spPr>
          <a:xfrm>
            <a:off x="647852" y="903986"/>
            <a:ext cx="1703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>
                <a:solidFill>
                  <a:srgbClr val="0082FF"/>
                </a:solidFill>
                <a:latin typeface="Roboto Light"/>
                <a:cs typeface="Roboto Light"/>
              </a:rPr>
              <a:t>fMRI signal</a:t>
            </a:r>
            <a:endParaRPr lang="en-US" sz="2400" dirty="0">
              <a:solidFill>
                <a:srgbClr val="0082FF"/>
              </a:solidFill>
              <a:latin typeface="Roboto Light"/>
              <a:cs typeface="Roboto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211" y="1449739"/>
            <a:ext cx="21790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Task</a:t>
            </a:r>
            <a:r>
              <a:rPr lang="en-US" sz="2400" dirty="0" smtClean="0">
                <a:solidFill>
                  <a:srgbClr val="0082FF"/>
                </a:solidFill>
                <a:latin typeface="Roboto Light"/>
                <a:cs typeface="Roboto Light"/>
              </a:rPr>
              <a:t> </a:t>
            </a:r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paradigm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24835" y="1480656"/>
            <a:ext cx="69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rest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64576" y="1480656"/>
            <a:ext cx="932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move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14171" y="1494515"/>
            <a:ext cx="69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rest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46282" y="1494515"/>
            <a:ext cx="932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move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71793" y="1499710"/>
            <a:ext cx="69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rest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82378" y="1499710"/>
            <a:ext cx="932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move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532411" y="1504170"/>
            <a:ext cx="69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rest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364522" y="1504170"/>
            <a:ext cx="932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move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432112" y="1530153"/>
            <a:ext cx="69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rest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242697" y="1530153"/>
            <a:ext cx="932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move</a:t>
            </a:r>
            <a:endParaRPr lang="en-US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967435" y="1991818"/>
            <a:ext cx="869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Roboto Light"/>
                <a:cs typeface="Roboto Light"/>
              </a:rPr>
              <a:t>Time</a:t>
            </a:r>
            <a:endParaRPr lang="en-US" sz="2400" dirty="0">
              <a:latin typeface="Roboto Light"/>
              <a:cs typeface="Roboto Light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6917049" y="2248672"/>
            <a:ext cx="1671965" cy="0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4963" y="2647197"/>
            <a:ext cx="4013200" cy="3949700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 flipH="1">
            <a:off x="3223915" y="4606079"/>
            <a:ext cx="1791730" cy="774855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524835" y="5150101"/>
            <a:ext cx="690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Roboto Light"/>
                <a:cs typeface="Roboto Light"/>
              </a:rPr>
              <a:t>M1i</a:t>
            </a:r>
            <a:endParaRPr lang="en-US" sz="2400" dirty="0">
              <a:latin typeface="Roboto Light"/>
              <a:cs typeface="Roboto Light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6378899" y="3120942"/>
            <a:ext cx="2360809" cy="1038308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800130" y="2847061"/>
            <a:ext cx="828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Roboto Light"/>
                <a:cs typeface="Roboto Light"/>
              </a:rPr>
              <a:t>SMA</a:t>
            </a:r>
            <a:endParaRPr lang="en-US" sz="2400" dirty="0">
              <a:latin typeface="Roboto Light"/>
              <a:cs typeface="Roboto Light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836633" y="3938844"/>
            <a:ext cx="2055475" cy="220406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8950436" y="3650342"/>
            <a:ext cx="998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latin typeface="Roboto Light"/>
                <a:cs typeface="Roboto Light"/>
              </a:rPr>
              <a:t>PMCc</a:t>
            </a:r>
            <a:endParaRPr lang="en-US" sz="2400" dirty="0">
              <a:latin typeface="Roboto Light"/>
              <a:cs typeface="Roboto Light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836633" y="4606079"/>
            <a:ext cx="1903075" cy="1005687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8865076" y="5395499"/>
            <a:ext cx="780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Roboto Light"/>
                <a:cs typeface="Roboto Light"/>
              </a:rPr>
              <a:t>M1c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3090" y="2647197"/>
            <a:ext cx="4031873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F9F1B"/>
                </a:solidFill>
                <a:latin typeface="Nexa"/>
                <a:cs typeface="Nexa"/>
              </a:rPr>
              <a:t>ACTIVATION </a:t>
            </a:r>
          </a:p>
          <a:p>
            <a:r>
              <a:rPr lang="en-US" sz="3600" dirty="0" smtClean="0">
                <a:latin typeface="Nexa"/>
                <a:cs typeface="Nexa"/>
              </a:rPr>
              <a:t>FOR MOVEMENT </a:t>
            </a:r>
          </a:p>
          <a:p>
            <a:r>
              <a:rPr lang="en-US" sz="3600" dirty="0" smtClean="0">
                <a:latin typeface="Nexa"/>
                <a:cs typeface="Nexa"/>
              </a:rPr>
              <a:t>VS REST</a:t>
            </a:r>
            <a:endParaRPr lang="en-US" sz="3600" dirty="0">
              <a:latin typeface="Nexa"/>
              <a:cs typeface="Nexa"/>
            </a:endParaRPr>
          </a:p>
        </p:txBody>
      </p:sp>
    </p:spTree>
    <p:extLst>
      <p:ext uri="{BB962C8B-B14F-4D97-AF65-F5344CB8AC3E}">
        <p14:creationId xmlns:p14="http://schemas.microsoft.com/office/powerpoint/2010/main" val="1296064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-24257" b="-24257"/>
          <a:stretch>
            <a:fillRect/>
          </a:stretch>
        </p:blipFill>
        <p:spPr>
          <a:xfrm>
            <a:off x="4612640" y="-641641"/>
            <a:ext cx="7089503" cy="5755822"/>
          </a:xfrm>
        </p:spPr>
      </p:pic>
      <p:sp>
        <p:nvSpPr>
          <p:cNvPr id="4" name="Rectangle 3"/>
          <p:cNvSpPr/>
          <p:nvPr/>
        </p:nvSpPr>
        <p:spPr>
          <a:xfrm>
            <a:off x="8456295" y="6343994"/>
            <a:ext cx="3525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 err="1">
                <a:latin typeface="Roboto Light"/>
                <a:cs typeface="Roboto Light"/>
              </a:rPr>
              <a:t>Stejskal</a:t>
            </a:r>
            <a:r>
              <a:rPr lang="en-US" sz="1200" dirty="0">
                <a:latin typeface="Roboto Light"/>
                <a:cs typeface="Roboto Light"/>
              </a:rPr>
              <a:t> and </a:t>
            </a:r>
            <a:r>
              <a:rPr lang="en-US" sz="1200" dirty="0" smtClean="0">
                <a:latin typeface="Roboto Light"/>
                <a:cs typeface="Roboto Light"/>
              </a:rPr>
              <a:t>Tanner 1965 after</a:t>
            </a:r>
          </a:p>
          <a:p>
            <a:pPr algn="r"/>
            <a:r>
              <a:rPr lang="en-US" sz="1200" dirty="0" smtClean="0">
                <a:latin typeface="Roboto Light"/>
                <a:cs typeface="Roboto Light"/>
              </a:rPr>
              <a:t> http</a:t>
            </a:r>
            <a:r>
              <a:rPr lang="en-US" sz="1200" dirty="0">
                <a:latin typeface="Roboto Light"/>
                <a:cs typeface="Roboto Light"/>
              </a:rPr>
              <a:t>://</a:t>
            </a:r>
            <a:r>
              <a:rPr lang="en-US" sz="1200" dirty="0" err="1">
                <a:latin typeface="Roboto Light"/>
                <a:cs typeface="Roboto Light"/>
              </a:rPr>
              <a:t>mriquestions.com</a:t>
            </a:r>
            <a:r>
              <a:rPr lang="en-US" sz="1200" dirty="0">
                <a:latin typeface="Roboto Light"/>
                <a:cs typeface="Roboto Light"/>
              </a:rPr>
              <a:t>/what-is-the-b-</a:t>
            </a:r>
            <a:r>
              <a:rPr lang="en-US" sz="1200" dirty="0" err="1">
                <a:latin typeface="Roboto Light"/>
                <a:cs typeface="Roboto Light"/>
              </a:rPr>
              <a:t>value.html</a:t>
            </a:r>
            <a:endParaRPr lang="en-US" sz="1200" dirty="0">
              <a:latin typeface="Roboto Light"/>
              <a:cs typeface="Roboto Light"/>
            </a:endParaRPr>
          </a:p>
        </p:txBody>
      </p:sp>
      <p:pic>
        <p:nvPicPr>
          <p:cNvPr id="7" name="Picture 6" descr="b_=_gamma^2_tex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0244" y="4438016"/>
            <a:ext cx="3852101" cy="104359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7864" y="2517958"/>
            <a:ext cx="416477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</a:t>
            </a:r>
            <a:r>
              <a:rPr lang="en-US" sz="4400" dirty="0" smtClean="0">
                <a:latin typeface="Nexa Bold" charset="0"/>
                <a:ea typeface="Nexa Bold" charset="0"/>
                <a:cs typeface="Nexa Bold" charset="0"/>
              </a:rPr>
              <a:t>TENSOR IMAGING</a:t>
            </a:r>
          </a:p>
          <a:p>
            <a:r>
              <a:rPr lang="en-US" sz="3200" spc="800" dirty="0" smtClean="0">
                <a:latin typeface="Roboto Light"/>
                <a:ea typeface="Nexa Bold" charset="0"/>
                <a:cs typeface="Roboto Light"/>
              </a:rPr>
              <a:t>WHAT IS b?</a:t>
            </a:r>
            <a:endParaRPr lang="en-US" sz="3200" spc="800" dirty="0" smtClean="0">
              <a:latin typeface="Roboto Light"/>
              <a:ea typeface="Nexa Bold" charset="0"/>
              <a:cs typeface="Roboto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916306" y="217147"/>
            <a:ext cx="227569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spc="800" dirty="0" smtClean="0">
                <a:latin typeface="Roboto Light"/>
                <a:ea typeface="Nexa Bold" charset="0"/>
                <a:cs typeface="Roboto Light"/>
              </a:rPr>
              <a:t>PULSED GRADIENT SPIN ECHO</a:t>
            </a:r>
            <a:endParaRPr lang="en-US" sz="2000" spc="800" dirty="0">
              <a:latin typeface="Roboto Light"/>
              <a:ea typeface="Nexa Bold" charset="0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885790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TENSOR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DIFFUSION MEASURED BY MRI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175" y="2188753"/>
            <a:ext cx="9720000" cy="460159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78093" y="5656838"/>
            <a:ext cx="2915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solidFill>
                  <a:schemeClr val="tx1"/>
                </a:solidFill>
                <a:latin typeface="Nexa"/>
                <a:cs typeface="Nexa"/>
              </a:rPr>
              <a:t>SIGNAL LOSS</a:t>
            </a:r>
            <a:endParaRPr lang="en-GB" b="1" dirty="0" smtClean="0">
              <a:solidFill>
                <a:schemeClr val="tx1"/>
              </a:solidFill>
              <a:latin typeface="Nexa"/>
              <a:cs typeface="Nexa"/>
            </a:endParaRPr>
          </a:p>
          <a:p>
            <a:r>
              <a:rPr lang="en-GB" dirty="0" smtClean="0">
                <a:solidFill>
                  <a:schemeClr val="tx1"/>
                </a:solidFill>
                <a:latin typeface="Nexa"/>
                <a:cs typeface="Nexa"/>
              </a:rPr>
              <a:t>(higher </a:t>
            </a:r>
            <a:r>
              <a:rPr lang="en-GB" i="1" dirty="0">
                <a:solidFill>
                  <a:schemeClr val="tx1"/>
                </a:solidFill>
                <a:latin typeface="Nexa"/>
                <a:cs typeface="Nexa"/>
              </a:rPr>
              <a:t>b</a:t>
            </a:r>
            <a:r>
              <a:rPr lang="en-GB" dirty="0">
                <a:solidFill>
                  <a:schemeClr val="tx1"/>
                </a:solidFill>
                <a:latin typeface="Nexa"/>
                <a:cs typeface="Nexa"/>
              </a:rPr>
              <a:t> or D = lower </a:t>
            </a:r>
            <a:r>
              <a:rPr lang="en-GB" dirty="0" smtClean="0">
                <a:solidFill>
                  <a:schemeClr val="tx1"/>
                </a:solidFill>
                <a:latin typeface="Nexa"/>
                <a:cs typeface="Nexa"/>
              </a:rPr>
              <a:t>S)</a:t>
            </a:r>
            <a:endParaRPr lang="en-GB" dirty="0">
              <a:solidFill>
                <a:schemeClr val="tx1"/>
              </a:solidFill>
              <a:latin typeface="Nexa"/>
              <a:cs typeface="Nexa"/>
            </a:endParaRPr>
          </a:p>
        </p:txBody>
      </p:sp>
    </p:spTree>
    <p:extLst>
      <p:ext uri="{BB962C8B-B14F-4D97-AF65-F5344CB8AC3E}">
        <p14:creationId xmlns:p14="http://schemas.microsoft.com/office/powerpoint/2010/main" val="110096928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93715" y="6472594"/>
            <a:ext cx="34885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 smtClean="0">
                <a:latin typeface="Roboto Light"/>
                <a:cs typeface="Roboto Light"/>
              </a:rPr>
              <a:t>http</a:t>
            </a:r>
            <a:r>
              <a:rPr lang="en-US" sz="1200" dirty="0">
                <a:latin typeface="Roboto Light"/>
                <a:cs typeface="Roboto Light"/>
              </a:rPr>
              <a:t>://</a:t>
            </a:r>
            <a:r>
              <a:rPr lang="en-US" sz="1200" dirty="0" err="1">
                <a:latin typeface="Roboto Light"/>
                <a:cs typeface="Roboto Light"/>
              </a:rPr>
              <a:t>mriquestions.com</a:t>
            </a:r>
            <a:r>
              <a:rPr lang="en-US" sz="1200" dirty="0">
                <a:latin typeface="Roboto Light"/>
                <a:cs typeface="Roboto Light"/>
              </a:rPr>
              <a:t>/what-is-the-b-</a:t>
            </a:r>
            <a:r>
              <a:rPr lang="en-US" sz="1200" dirty="0" err="1">
                <a:latin typeface="Roboto Light"/>
                <a:cs typeface="Roboto Light"/>
              </a:rPr>
              <a:t>value.html</a:t>
            </a:r>
            <a:endParaRPr lang="en-US" sz="1200" dirty="0">
              <a:latin typeface="Roboto Light"/>
              <a:cs typeface="Roboto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7864" y="2517958"/>
            <a:ext cx="416477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</a:t>
            </a:r>
            <a:r>
              <a:rPr lang="en-US" sz="4400" dirty="0" smtClean="0">
                <a:latin typeface="Nexa Bold" charset="0"/>
                <a:ea typeface="Nexa Bold" charset="0"/>
                <a:cs typeface="Nexa Bold" charset="0"/>
              </a:rPr>
              <a:t>TENSOR IMAGING</a:t>
            </a:r>
          </a:p>
          <a:p>
            <a:r>
              <a:rPr lang="en-US" sz="3200" spc="800" dirty="0" smtClean="0">
                <a:latin typeface="Roboto Light"/>
                <a:ea typeface="Nexa Bold" charset="0"/>
                <a:cs typeface="Roboto Light"/>
              </a:rPr>
              <a:t>DIFFUSION MEASURED BY MRI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-50095" b="-50095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5253421" y="4848869"/>
            <a:ext cx="845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Light"/>
                <a:cs typeface="Roboto Light"/>
              </a:rPr>
              <a:t>b</a:t>
            </a:r>
            <a:r>
              <a:rPr lang="en-US" sz="2400" dirty="0" smtClean="0">
                <a:latin typeface="Roboto Light"/>
                <a:cs typeface="Roboto Light"/>
              </a:rPr>
              <a:t> = 0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33250" y="4848869"/>
            <a:ext cx="135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Light"/>
                <a:cs typeface="Roboto Light"/>
              </a:rPr>
              <a:t>b</a:t>
            </a:r>
            <a:r>
              <a:rPr lang="en-US" sz="2400" dirty="0" smtClean="0">
                <a:latin typeface="Roboto Light"/>
                <a:cs typeface="Roboto Light"/>
              </a:rPr>
              <a:t> = 1000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23312" y="4848869"/>
            <a:ext cx="135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Light"/>
                <a:cs typeface="Roboto Light"/>
              </a:rPr>
              <a:t>b</a:t>
            </a:r>
            <a:r>
              <a:rPr lang="en-US" sz="2400" dirty="0" smtClean="0">
                <a:latin typeface="Roboto Light"/>
                <a:cs typeface="Roboto Light"/>
              </a:rPr>
              <a:t> = 3000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12616" y="1135865"/>
            <a:ext cx="354845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37333B"/>
                </a:solidFill>
                <a:latin typeface="Nexa"/>
                <a:cs typeface="Nexa"/>
              </a:rPr>
              <a:t>Optimal b value?</a:t>
            </a:r>
            <a:endParaRPr lang="en-US" sz="3200" dirty="0">
              <a:solidFill>
                <a:srgbClr val="37333B"/>
              </a:solidFill>
              <a:latin typeface="Nexa"/>
              <a:cs typeface="Nexa"/>
            </a:endParaRPr>
          </a:p>
        </p:txBody>
      </p:sp>
    </p:spTree>
    <p:extLst>
      <p:ext uri="{BB962C8B-B14F-4D97-AF65-F5344CB8AC3E}">
        <p14:creationId xmlns:p14="http://schemas.microsoft.com/office/powerpoint/2010/main" val="20535972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93715" y="6472594"/>
            <a:ext cx="34885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 smtClean="0">
                <a:latin typeface="Roboto Light"/>
                <a:cs typeface="Roboto Light"/>
              </a:rPr>
              <a:t>http</a:t>
            </a:r>
            <a:r>
              <a:rPr lang="en-US" sz="1200" dirty="0">
                <a:latin typeface="Roboto Light"/>
                <a:cs typeface="Roboto Light"/>
              </a:rPr>
              <a:t>://</a:t>
            </a:r>
            <a:r>
              <a:rPr lang="en-US" sz="1200" dirty="0" err="1">
                <a:latin typeface="Roboto Light"/>
                <a:cs typeface="Roboto Light"/>
              </a:rPr>
              <a:t>mriquestions.com</a:t>
            </a:r>
            <a:r>
              <a:rPr lang="en-US" sz="1200" dirty="0">
                <a:latin typeface="Roboto Light"/>
                <a:cs typeface="Roboto Light"/>
              </a:rPr>
              <a:t>/what-is-the-b-</a:t>
            </a:r>
            <a:r>
              <a:rPr lang="en-US" sz="1200" dirty="0" err="1">
                <a:latin typeface="Roboto Light"/>
                <a:cs typeface="Roboto Light"/>
              </a:rPr>
              <a:t>value.html</a:t>
            </a:r>
            <a:endParaRPr lang="en-US" sz="1200" dirty="0">
              <a:latin typeface="Roboto Light"/>
              <a:cs typeface="Roboto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7864" y="2517958"/>
            <a:ext cx="416477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</a:t>
            </a:r>
            <a:r>
              <a:rPr lang="en-US" sz="4400" dirty="0" smtClean="0">
                <a:latin typeface="Nexa Bold" charset="0"/>
                <a:ea typeface="Nexa Bold" charset="0"/>
                <a:cs typeface="Nexa Bold" charset="0"/>
              </a:rPr>
              <a:t>TENSOR IMAGING</a:t>
            </a:r>
          </a:p>
          <a:p>
            <a:r>
              <a:rPr lang="en-US" sz="3200" spc="800" dirty="0" smtClean="0">
                <a:latin typeface="Roboto Light"/>
                <a:ea typeface="Nexa Bold" charset="0"/>
                <a:cs typeface="Roboto Light"/>
              </a:rPr>
              <a:t>DIFFUSION MEASURED BY MRI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-50095" b="-50095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5253421" y="4848869"/>
            <a:ext cx="845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Light"/>
                <a:cs typeface="Roboto Light"/>
              </a:rPr>
              <a:t>b</a:t>
            </a:r>
            <a:r>
              <a:rPr lang="en-US" sz="2400" dirty="0" smtClean="0">
                <a:latin typeface="Roboto Light"/>
                <a:cs typeface="Roboto Light"/>
              </a:rPr>
              <a:t> = 0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33250" y="4848869"/>
            <a:ext cx="135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Light"/>
                <a:cs typeface="Roboto Light"/>
              </a:rPr>
              <a:t>b</a:t>
            </a:r>
            <a:r>
              <a:rPr lang="en-US" sz="2400" dirty="0" smtClean="0">
                <a:latin typeface="Roboto Light"/>
                <a:cs typeface="Roboto Light"/>
              </a:rPr>
              <a:t> = 1000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23312" y="4848869"/>
            <a:ext cx="135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Light"/>
                <a:cs typeface="Roboto Light"/>
              </a:rPr>
              <a:t>b</a:t>
            </a:r>
            <a:r>
              <a:rPr lang="en-US" sz="2400" dirty="0" smtClean="0">
                <a:latin typeface="Roboto Light"/>
                <a:cs typeface="Roboto Light"/>
              </a:rPr>
              <a:t> = 3000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42945" y="1135865"/>
            <a:ext cx="228780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37333B"/>
                </a:solidFill>
                <a:latin typeface="Nexa"/>
                <a:cs typeface="Nexa"/>
              </a:rPr>
              <a:t>It depends</a:t>
            </a:r>
            <a:endParaRPr lang="en-US" sz="3200" dirty="0">
              <a:solidFill>
                <a:srgbClr val="37333B"/>
              </a:solidFill>
              <a:latin typeface="Nexa"/>
              <a:cs typeface="Nexa"/>
            </a:endParaRPr>
          </a:p>
        </p:txBody>
      </p:sp>
    </p:spTree>
    <p:extLst>
      <p:ext uri="{BB962C8B-B14F-4D97-AF65-F5344CB8AC3E}">
        <p14:creationId xmlns:p14="http://schemas.microsoft.com/office/powerpoint/2010/main" val="26297294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93715" y="6472594"/>
            <a:ext cx="34885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 smtClean="0">
                <a:latin typeface="Roboto Light"/>
                <a:cs typeface="Roboto Light"/>
              </a:rPr>
              <a:t>http</a:t>
            </a:r>
            <a:r>
              <a:rPr lang="en-US" sz="1200" dirty="0">
                <a:latin typeface="Roboto Light"/>
                <a:cs typeface="Roboto Light"/>
              </a:rPr>
              <a:t>://</a:t>
            </a:r>
            <a:r>
              <a:rPr lang="en-US" sz="1200" dirty="0" err="1">
                <a:latin typeface="Roboto Light"/>
                <a:cs typeface="Roboto Light"/>
              </a:rPr>
              <a:t>mriquestions.com</a:t>
            </a:r>
            <a:r>
              <a:rPr lang="en-US" sz="1200" dirty="0">
                <a:latin typeface="Roboto Light"/>
                <a:cs typeface="Roboto Light"/>
              </a:rPr>
              <a:t>/what-is-the-b-</a:t>
            </a:r>
            <a:r>
              <a:rPr lang="en-US" sz="1200" dirty="0" err="1">
                <a:latin typeface="Roboto Light"/>
                <a:cs typeface="Roboto Light"/>
              </a:rPr>
              <a:t>value.html</a:t>
            </a:r>
            <a:endParaRPr lang="en-US" sz="1200" dirty="0">
              <a:latin typeface="Roboto Light"/>
              <a:cs typeface="Roboto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7864" y="2517958"/>
            <a:ext cx="416477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</a:t>
            </a:r>
            <a:r>
              <a:rPr lang="en-US" sz="4400" dirty="0" smtClean="0">
                <a:latin typeface="Nexa Bold" charset="0"/>
                <a:ea typeface="Nexa Bold" charset="0"/>
                <a:cs typeface="Nexa Bold" charset="0"/>
              </a:rPr>
              <a:t>TENSOR IMAGING</a:t>
            </a:r>
          </a:p>
          <a:p>
            <a:r>
              <a:rPr lang="en-US" sz="3200" spc="800" dirty="0" smtClean="0">
                <a:latin typeface="Roboto Light"/>
                <a:ea typeface="Nexa Bold" charset="0"/>
                <a:cs typeface="Roboto Light"/>
              </a:rPr>
              <a:t>DIFFUSION MEASURED BY MRI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-50095" b="-50095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5253421" y="4848869"/>
            <a:ext cx="845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Light"/>
                <a:cs typeface="Roboto Light"/>
              </a:rPr>
              <a:t>b</a:t>
            </a:r>
            <a:r>
              <a:rPr lang="en-US" sz="2400" dirty="0" smtClean="0">
                <a:latin typeface="Roboto Light"/>
                <a:cs typeface="Roboto Light"/>
              </a:rPr>
              <a:t> = 0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33250" y="4848869"/>
            <a:ext cx="135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Light"/>
                <a:cs typeface="Roboto Light"/>
              </a:rPr>
              <a:t>b</a:t>
            </a:r>
            <a:r>
              <a:rPr lang="en-US" sz="2400" dirty="0" smtClean="0">
                <a:latin typeface="Roboto Light"/>
                <a:cs typeface="Roboto Light"/>
              </a:rPr>
              <a:t> = 1000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23312" y="4848869"/>
            <a:ext cx="135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Light"/>
                <a:cs typeface="Roboto Light"/>
              </a:rPr>
              <a:t>b</a:t>
            </a:r>
            <a:r>
              <a:rPr lang="en-US" sz="2400" dirty="0" smtClean="0">
                <a:latin typeface="Roboto Light"/>
                <a:cs typeface="Roboto Light"/>
              </a:rPr>
              <a:t> = 3000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64588" y="701840"/>
            <a:ext cx="30445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37333B"/>
                </a:solidFill>
                <a:latin typeface="Nexa"/>
                <a:cs typeface="Nexa"/>
              </a:rPr>
              <a:t>Rule of thumb:</a:t>
            </a:r>
          </a:p>
        </p:txBody>
      </p:sp>
      <p:pic>
        <p:nvPicPr>
          <p:cNvPr id="2" name="Picture 1" descr="b_+_text_ADC_app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449" y="1351901"/>
            <a:ext cx="17145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9493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02746" y="3233378"/>
            <a:ext cx="918651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GB" sz="2800" dirty="0">
                <a:latin typeface="Roboto Light"/>
                <a:cs typeface="Roboto Light"/>
              </a:rPr>
              <a:t>In the case of anisotropic diffusion:  we fit a model to describe our data: TENSOR </a:t>
            </a:r>
            <a:r>
              <a:rPr lang="en-GB" sz="2800" dirty="0" smtClean="0">
                <a:latin typeface="Roboto Light"/>
                <a:cs typeface="Roboto Light"/>
              </a:rPr>
              <a:t>MODEL</a:t>
            </a:r>
          </a:p>
          <a:p>
            <a:pPr marL="457200" indent="-457200">
              <a:buFont typeface="Arial"/>
              <a:buChar char="•"/>
            </a:pPr>
            <a:endParaRPr lang="en-GB" sz="2800" dirty="0">
              <a:latin typeface="Roboto Light"/>
              <a:cs typeface="Roboto Light"/>
            </a:endParaRPr>
          </a:p>
          <a:p>
            <a:pPr marL="457200" indent="-457200">
              <a:buFont typeface="Arial"/>
              <a:buChar char="•"/>
            </a:pPr>
            <a:r>
              <a:rPr lang="en-GB" sz="2800" dirty="0" smtClean="0">
                <a:latin typeface="Roboto Light"/>
                <a:cs typeface="Roboto Light"/>
              </a:rPr>
              <a:t>This </a:t>
            </a:r>
            <a:r>
              <a:rPr lang="en-GB" sz="2800" dirty="0">
                <a:latin typeface="Roboto Light"/>
                <a:cs typeface="Roboto Light"/>
              </a:rPr>
              <a:t>characterises diffusion in which the displacement of water molecules per unit time is not the same in all directions</a:t>
            </a:r>
            <a:endParaRPr lang="en-GB" sz="2800" dirty="0">
              <a:latin typeface="Roboto Light"/>
              <a:cs typeface="Roboto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TENSOR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TENSOR MODEL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836643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TENSOR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TENSOR MODEL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  <p:cxnSp>
        <p:nvCxnSpPr>
          <p:cNvPr id="2" name="Straight Connector 1"/>
          <p:cNvCxnSpPr/>
          <p:nvPr/>
        </p:nvCxnSpPr>
        <p:spPr>
          <a:xfrm>
            <a:off x="6094402" y="2405558"/>
            <a:ext cx="0" cy="6171832"/>
          </a:xfrm>
          <a:prstGeom prst="line">
            <a:avLst/>
          </a:prstGeom>
          <a:ln>
            <a:solidFill>
              <a:srgbClr val="FF9F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973061" y="2453494"/>
            <a:ext cx="242682" cy="242682"/>
          </a:xfrm>
          <a:prstGeom prst="rect">
            <a:avLst/>
          </a:prstGeom>
          <a:solidFill>
            <a:schemeClr val="bg1"/>
          </a:solidFill>
          <a:ln w="101600">
            <a:solidFill>
              <a:srgbClr val="FF9F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213543" y="2405558"/>
            <a:ext cx="1364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exa Bold" charset="0"/>
                <a:ea typeface="Nexa Bold" charset="0"/>
                <a:cs typeface="Nexa Bold" charset="0"/>
              </a:rPr>
              <a:t>MATRIX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26030" y="2837052"/>
            <a:ext cx="416006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Roboto Light"/>
                <a:cs typeface="Roboto Light"/>
              </a:rPr>
              <a:t>A </a:t>
            </a:r>
            <a:r>
              <a:rPr lang="en-US" sz="2000" dirty="0">
                <a:latin typeface="Roboto Medium"/>
                <a:cs typeface="Roboto Medium"/>
              </a:rPr>
              <a:t>matrix</a:t>
            </a:r>
            <a:r>
              <a:rPr lang="en-US" sz="2000" dirty="0">
                <a:latin typeface="Roboto Light"/>
                <a:cs typeface="Roboto Light"/>
              </a:rPr>
              <a:t> is a </a:t>
            </a:r>
            <a:r>
              <a:rPr lang="en-US" sz="2000" dirty="0">
                <a:latin typeface="Roboto Medium"/>
                <a:cs typeface="Roboto Medium"/>
              </a:rPr>
              <a:t>grid</a:t>
            </a:r>
            <a:r>
              <a:rPr lang="en-US" sz="2000" dirty="0">
                <a:latin typeface="Roboto Light"/>
                <a:cs typeface="Roboto Light"/>
              </a:rPr>
              <a:t> of </a:t>
            </a:r>
            <a:r>
              <a:rPr lang="en-US" sz="2000" i="1" dirty="0">
                <a:latin typeface="Roboto Light"/>
                <a:cs typeface="Roboto Light"/>
              </a:rPr>
              <a:t>n</a:t>
            </a:r>
            <a:r>
              <a:rPr lang="en-US" sz="2000" dirty="0">
                <a:latin typeface="Roboto Light"/>
                <a:cs typeface="Roboto Light"/>
              </a:rPr>
              <a:t> × </a:t>
            </a:r>
            <a:r>
              <a:rPr lang="en-US" sz="2000" i="1" dirty="0">
                <a:latin typeface="Roboto Light"/>
                <a:cs typeface="Roboto Light"/>
              </a:rPr>
              <a:t>m</a:t>
            </a:r>
            <a:r>
              <a:rPr lang="en-US" sz="2000" dirty="0">
                <a:latin typeface="Roboto Light"/>
                <a:cs typeface="Roboto Light"/>
              </a:rPr>
              <a:t> numbers surrounded by brackets. </a:t>
            </a:r>
          </a:p>
          <a:p>
            <a:pPr algn="r"/>
            <a:endParaRPr lang="en-US" sz="2000" dirty="0" smtClean="0">
              <a:latin typeface="Roboto Light"/>
              <a:cs typeface="Roboto Light"/>
            </a:endParaRPr>
          </a:p>
          <a:p>
            <a:pPr algn="r"/>
            <a:r>
              <a:rPr lang="en-US" sz="2000" dirty="0" smtClean="0">
                <a:latin typeface="Roboto Light"/>
                <a:cs typeface="Roboto Light"/>
              </a:rPr>
              <a:t>The </a:t>
            </a:r>
            <a:r>
              <a:rPr lang="en-US" sz="2000" dirty="0">
                <a:latin typeface="Roboto Light"/>
                <a:cs typeface="Roboto Light"/>
              </a:rPr>
              <a:t>basic </a:t>
            </a:r>
            <a:r>
              <a:rPr lang="en-US" sz="2000" dirty="0" smtClean="0">
                <a:latin typeface="Roboto Light"/>
                <a:cs typeface="Roboto Light"/>
              </a:rPr>
              <a:t>idea</a:t>
            </a:r>
            <a:r>
              <a:rPr lang="en-US" sz="2000" dirty="0">
                <a:latin typeface="Roboto Light"/>
                <a:cs typeface="Roboto Light"/>
              </a:rPr>
              <a:t> </a:t>
            </a:r>
            <a:r>
              <a:rPr lang="en-US" sz="2000" dirty="0" smtClean="0">
                <a:latin typeface="Roboto Light"/>
                <a:cs typeface="Roboto Light"/>
              </a:rPr>
              <a:t>is </a:t>
            </a:r>
            <a:r>
              <a:rPr lang="en-US" sz="2000" dirty="0">
                <a:latin typeface="Roboto Light"/>
                <a:cs typeface="Roboto Light"/>
              </a:rPr>
              <a:t>that a matrix is just a 2-D grid of </a:t>
            </a:r>
            <a:r>
              <a:rPr lang="en-US" sz="2000" dirty="0" smtClean="0">
                <a:latin typeface="Roboto Light"/>
                <a:cs typeface="Roboto Light"/>
              </a:rPr>
              <a:t>numbers that you can perform mathematical operations on.</a:t>
            </a:r>
            <a:endParaRPr lang="en-US" sz="2000" dirty="0">
              <a:latin typeface="Roboto Light"/>
              <a:cs typeface="Roboto Light"/>
            </a:endParaRPr>
          </a:p>
          <a:p>
            <a:pPr algn="r"/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Thin" charset="0"/>
                <a:ea typeface="Roboto Thin" charset="0"/>
                <a:cs typeface="Roboto Thin" charset="0"/>
              </a:rPr>
              <a:t>. 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22108" y="2405558"/>
            <a:ext cx="1479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exa Bold" charset="0"/>
                <a:ea typeface="Nexa Bold" charset="0"/>
                <a:cs typeface="Nexa Bold" charset="0"/>
              </a:rPr>
              <a:t>TENSOR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553083" y="2837052"/>
            <a:ext cx="495362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Roboto Light"/>
                <a:cs typeface="Roboto Light"/>
              </a:rPr>
              <a:t>A </a:t>
            </a:r>
            <a:r>
              <a:rPr lang="en-US" sz="2000" dirty="0">
                <a:latin typeface="Roboto Medium"/>
                <a:cs typeface="Roboto Medium"/>
              </a:rPr>
              <a:t>tensor</a:t>
            </a:r>
            <a:r>
              <a:rPr lang="en-US" sz="2000" dirty="0">
                <a:latin typeface="Roboto Light"/>
                <a:cs typeface="Roboto Light"/>
              </a:rPr>
              <a:t> is </a:t>
            </a:r>
            <a:r>
              <a:rPr lang="en-US" sz="2000" dirty="0" smtClean="0">
                <a:latin typeface="Roboto Light"/>
                <a:cs typeface="Roboto Light"/>
              </a:rPr>
              <a:t>a </a:t>
            </a:r>
            <a:r>
              <a:rPr lang="en-US" sz="2000" dirty="0">
                <a:latin typeface="Roboto Medium"/>
                <a:cs typeface="Roboto Medium"/>
              </a:rPr>
              <a:t>generalized </a:t>
            </a:r>
            <a:r>
              <a:rPr lang="en-US" sz="2000" dirty="0" smtClean="0">
                <a:latin typeface="Roboto Medium"/>
                <a:cs typeface="Roboto Medium"/>
              </a:rPr>
              <a:t>matrix</a:t>
            </a:r>
            <a:r>
              <a:rPr lang="en-US" sz="2000" dirty="0" smtClean="0">
                <a:latin typeface="Roboto Light"/>
                <a:cs typeface="Roboto Light"/>
              </a:rPr>
              <a:t>. </a:t>
            </a:r>
            <a:r>
              <a:rPr lang="en-US" sz="2000" dirty="0">
                <a:latin typeface="Roboto Light"/>
                <a:cs typeface="Roboto Light"/>
              </a:rPr>
              <a:t>The </a:t>
            </a:r>
            <a:r>
              <a:rPr lang="en-US" sz="2000" dirty="0">
                <a:solidFill>
                  <a:srgbClr val="FF9F1B"/>
                </a:solidFill>
                <a:latin typeface="Roboto Light"/>
                <a:cs typeface="Roboto Light"/>
              </a:rPr>
              <a:t>dimension of the tensor</a:t>
            </a:r>
            <a:r>
              <a:rPr lang="en-US" sz="2000" dirty="0">
                <a:latin typeface="Roboto Light"/>
                <a:cs typeface="Roboto Light"/>
              </a:rPr>
              <a:t> is called its </a:t>
            </a:r>
            <a:r>
              <a:rPr lang="en-US" sz="2000" dirty="0">
                <a:solidFill>
                  <a:srgbClr val="FF9F1B"/>
                </a:solidFill>
                <a:latin typeface="Roboto Light"/>
                <a:cs typeface="Roboto Light"/>
              </a:rPr>
              <a:t>rank</a:t>
            </a:r>
            <a:r>
              <a:rPr lang="en-US" sz="2000" dirty="0" smtClean="0">
                <a:latin typeface="Roboto Light"/>
                <a:cs typeface="Roboto Light"/>
              </a:rPr>
              <a:t>.</a:t>
            </a:r>
            <a:endParaRPr lang="en-US" sz="2000" dirty="0">
              <a:latin typeface="Roboto Light"/>
              <a:cs typeface="Roboto Light"/>
            </a:endParaRPr>
          </a:p>
          <a:p>
            <a:endParaRPr lang="en-US" sz="2000" dirty="0">
              <a:latin typeface="Roboto Light"/>
              <a:cs typeface="Roboto Light"/>
            </a:endParaRPr>
          </a:p>
          <a:p>
            <a:r>
              <a:rPr lang="en-US" sz="2000" dirty="0">
                <a:latin typeface="Roboto Light"/>
                <a:cs typeface="Roboto Light"/>
              </a:rPr>
              <a:t>A </a:t>
            </a:r>
            <a:r>
              <a:rPr lang="en-US" sz="2000" dirty="0">
                <a:latin typeface="Roboto Medium"/>
                <a:cs typeface="Roboto Medium"/>
              </a:rPr>
              <a:t>tenso</a:t>
            </a:r>
            <a:r>
              <a:rPr lang="en-US" sz="2000" dirty="0">
                <a:latin typeface="Roboto Medium"/>
                <a:ea typeface="Medium"/>
                <a:cs typeface="Roboto Medium"/>
              </a:rPr>
              <a:t>r</a:t>
            </a:r>
            <a:r>
              <a:rPr lang="en-US" sz="2000" dirty="0">
                <a:latin typeface="Roboto Light"/>
                <a:cs typeface="Roboto Light"/>
              </a:rPr>
              <a:t> is a mathematical entity that lives in a structure and </a:t>
            </a:r>
            <a:r>
              <a:rPr lang="en-US" sz="2000" dirty="0">
                <a:latin typeface="Roboto Medium"/>
                <a:cs typeface="Roboto Medium"/>
              </a:rPr>
              <a:t>interacts with other mathematical entities</a:t>
            </a:r>
            <a:r>
              <a:rPr lang="en-US" sz="2000" dirty="0">
                <a:latin typeface="Roboto Light"/>
                <a:cs typeface="Roboto Light"/>
              </a:rPr>
              <a:t>. If one transforms the other entities </a:t>
            </a:r>
            <a:r>
              <a:rPr lang="en-US" sz="2000" dirty="0" smtClean="0">
                <a:latin typeface="Roboto Light"/>
                <a:cs typeface="Roboto Light"/>
              </a:rPr>
              <a:t>in </a:t>
            </a:r>
            <a:r>
              <a:rPr lang="en-US" sz="2000" dirty="0">
                <a:latin typeface="Roboto Light"/>
                <a:cs typeface="Roboto Light"/>
              </a:rPr>
              <a:t>the structure in a regular way, then </a:t>
            </a:r>
            <a:r>
              <a:rPr lang="en-US" sz="2000" dirty="0" smtClean="0">
                <a:latin typeface="Roboto Light"/>
                <a:cs typeface="Roboto Light"/>
              </a:rPr>
              <a:t>the  tensor </a:t>
            </a:r>
            <a:r>
              <a:rPr lang="en-US" sz="2000" dirty="0">
                <a:latin typeface="Roboto Light"/>
                <a:cs typeface="Roboto Light"/>
              </a:rPr>
              <a:t>must obey a </a:t>
            </a:r>
            <a:r>
              <a:rPr lang="en-US" sz="2000" dirty="0" smtClean="0">
                <a:latin typeface="Roboto Light"/>
                <a:cs typeface="Roboto Light"/>
              </a:rPr>
              <a:t>related transformation rule</a:t>
            </a:r>
            <a:r>
              <a:rPr lang="en-US" sz="2000" dirty="0">
                <a:latin typeface="Roboto Light"/>
                <a:cs typeface="Roboto Light"/>
              </a:rPr>
              <a:t>.</a:t>
            </a:r>
          </a:p>
          <a:p>
            <a:endParaRPr lang="en-US" sz="2000" dirty="0">
              <a:latin typeface="Roboto Light"/>
              <a:cs typeface="Roboto Light"/>
            </a:endParaRPr>
          </a:p>
          <a:p>
            <a:r>
              <a:rPr lang="en-US" sz="2000" dirty="0">
                <a:latin typeface="Roboto Light"/>
                <a:cs typeface="Roboto Light"/>
              </a:rPr>
              <a:t>This </a:t>
            </a:r>
            <a:r>
              <a:rPr lang="en-US" sz="2000" dirty="0">
                <a:solidFill>
                  <a:srgbClr val="FF9F1B"/>
                </a:solidFill>
                <a:latin typeface="Roboto Light"/>
                <a:cs typeface="Roboto Light"/>
              </a:rPr>
              <a:t>“dynamical” property </a:t>
            </a:r>
            <a:r>
              <a:rPr lang="en-US" sz="2000" dirty="0">
                <a:latin typeface="Roboto Light"/>
                <a:cs typeface="Roboto Light"/>
              </a:rPr>
              <a:t>of a  </a:t>
            </a:r>
            <a:r>
              <a:rPr lang="en-US" sz="2000" dirty="0" smtClean="0">
                <a:latin typeface="Roboto Light"/>
                <a:cs typeface="Roboto Light"/>
              </a:rPr>
              <a:t>tensor is </a:t>
            </a:r>
            <a:r>
              <a:rPr lang="en-US" sz="2000" dirty="0">
                <a:latin typeface="Roboto Light"/>
                <a:cs typeface="Roboto Light"/>
              </a:rPr>
              <a:t>the key that </a:t>
            </a:r>
            <a:r>
              <a:rPr lang="en-US" sz="2000" dirty="0" smtClean="0">
                <a:latin typeface="Roboto Light"/>
                <a:cs typeface="Roboto Light"/>
              </a:rPr>
              <a:t>distinguishes </a:t>
            </a:r>
            <a:r>
              <a:rPr lang="en-US" sz="2000" dirty="0">
                <a:latin typeface="Roboto Light"/>
                <a:cs typeface="Roboto Light"/>
              </a:rPr>
              <a:t>it from a </a:t>
            </a:r>
            <a:r>
              <a:rPr lang="en-US" sz="2000" dirty="0" smtClean="0">
                <a:latin typeface="Roboto Light"/>
                <a:cs typeface="Roboto Light"/>
              </a:rPr>
              <a:t>matrix.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19743" y="6272857"/>
            <a:ext cx="56258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Roboto Light"/>
                <a:cs typeface="Roboto Light"/>
              </a:rPr>
              <a:t>https://</a:t>
            </a:r>
            <a:r>
              <a:rPr lang="en-US" sz="1200" dirty="0" err="1">
                <a:latin typeface="Roboto Light"/>
                <a:cs typeface="Roboto Light"/>
              </a:rPr>
              <a:t>medium.com</a:t>
            </a:r>
            <a:r>
              <a:rPr lang="en-US" sz="1200" dirty="0">
                <a:latin typeface="Roboto Light"/>
                <a:cs typeface="Roboto Light"/>
              </a:rPr>
              <a:t>/@</a:t>
            </a:r>
            <a:r>
              <a:rPr lang="en-US" sz="1200" dirty="0" err="1">
                <a:latin typeface="Roboto Light"/>
                <a:cs typeface="Roboto Light"/>
              </a:rPr>
              <a:t>quantumsteinke</a:t>
            </a:r>
            <a:r>
              <a:rPr lang="en-US" sz="1200" dirty="0">
                <a:latin typeface="Roboto Light"/>
                <a:cs typeface="Roboto Light"/>
              </a:rPr>
              <a:t>/whats-the-difference-between-a-matrix-and-a-tensor-4505fbdc576c</a:t>
            </a:r>
          </a:p>
        </p:txBody>
      </p:sp>
    </p:spTree>
    <p:extLst>
      <p:ext uri="{BB962C8B-B14F-4D97-AF65-F5344CB8AC3E}">
        <p14:creationId xmlns:p14="http://schemas.microsoft.com/office/powerpoint/2010/main" val="1159786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3198" y="2807298"/>
            <a:ext cx="4625600" cy="1325563"/>
          </a:xfrm>
        </p:spPr>
        <p:txBody>
          <a:bodyPr>
            <a:normAutofit/>
          </a:bodyPr>
          <a:lstStyle/>
          <a:p>
            <a:pPr algn="ctr"/>
            <a:r>
              <a:rPr lang="en-GB" sz="3200" dirty="0" smtClean="0">
                <a:solidFill>
                  <a:schemeClr val="tx1"/>
                </a:solidFill>
                <a:latin typeface="Roboto Light"/>
                <a:cs typeface="Roboto Light"/>
              </a:rPr>
              <a:t>What is the diffusion tensor?</a:t>
            </a:r>
            <a:endParaRPr lang="en-GB" sz="3200" dirty="0">
              <a:solidFill>
                <a:schemeClr val="tx1"/>
              </a:solidFill>
              <a:latin typeface="Roboto Light"/>
              <a:cs typeface="Roboto Ligh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861683" y="1514887"/>
            <a:ext cx="4321133" cy="4487331"/>
            <a:chOff x="3935760" y="1511656"/>
            <a:chExt cx="4321133" cy="4487331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935760" y="1511656"/>
              <a:ext cx="4321133" cy="4487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" name="TextBox 5"/>
            <p:cNvSpPr txBox="1"/>
            <p:nvPr/>
          </p:nvSpPr>
          <p:spPr>
            <a:xfrm>
              <a:off x="4143634" y="1514887"/>
              <a:ext cx="42004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n-GB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15347" y="6152526"/>
            <a:ext cx="4800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latin typeface="Roboto Light"/>
                <a:cs typeface="Roboto Light"/>
              </a:rPr>
              <a:t>Johansen-Berg  et al.</a:t>
            </a:r>
          </a:p>
          <a:p>
            <a:r>
              <a:rPr lang="en-GB" sz="1200" dirty="0" smtClean="0">
                <a:latin typeface="Roboto Light"/>
                <a:cs typeface="Roboto Light"/>
              </a:rPr>
              <a:t>Ann Rev. </a:t>
            </a:r>
            <a:r>
              <a:rPr lang="en-GB" sz="1200" dirty="0" err="1" smtClean="0">
                <a:latin typeface="Roboto Light"/>
                <a:cs typeface="Roboto Light"/>
              </a:rPr>
              <a:t>Neurosci</a:t>
            </a:r>
            <a:r>
              <a:rPr lang="en-GB" sz="1200" dirty="0" smtClean="0">
                <a:latin typeface="Roboto Light"/>
                <a:cs typeface="Roboto Light"/>
              </a:rPr>
              <a:t> 32:75-94 (2009) </a:t>
            </a:r>
          </a:p>
          <a:p>
            <a:endParaRPr lang="en-GB" sz="1200" dirty="0">
              <a:latin typeface="Roboto Light"/>
              <a:cs typeface="Roboto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TENSOR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TENSOR MODEL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TENSOR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TENSOR MODEL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10" y="2462028"/>
            <a:ext cx="4318000" cy="3937000"/>
          </a:xfrm>
          <a:prstGeom prst="rect">
            <a:avLst/>
          </a:prstGeom>
        </p:spPr>
      </p:pic>
      <p:pic>
        <p:nvPicPr>
          <p:cNvPr id="9" name="Picture 8" descr="$_sigma_=_borde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193" y="3028377"/>
            <a:ext cx="61976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124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TENSOR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TENSOR MODEL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  <p:pic>
        <p:nvPicPr>
          <p:cNvPr id="4" name="Picture 3" descr="$_text_ADC_=_ov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14" y="2634628"/>
            <a:ext cx="4188952" cy="10787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567414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609601" y="2438400"/>
            <a:ext cx="52451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Depends upon assumption of </a:t>
            </a:r>
            <a:r>
              <a:rPr lang="en-US" sz="2400" dirty="0" smtClean="0">
                <a:solidFill>
                  <a:srgbClr val="0082FF"/>
                </a:solidFill>
                <a:latin typeface="Roboto Light"/>
                <a:cs typeface="Roboto Light"/>
              </a:rPr>
              <a:t>pure insertion</a:t>
            </a:r>
          </a:p>
          <a:p>
            <a:pPr marL="742950" lvl="1" indent="-285750">
              <a:spcAft>
                <a:spcPts val="1200"/>
              </a:spcAft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Idea that you can insert a single component process into a task without affecting other processes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6360" y="352044"/>
            <a:ext cx="109265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PROBLEMS </a:t>
            </a:r>
            <a:r>
              <a:rPr lang="en-US" sz="4000" dirty="0" smtClean="0">
                <a:latin typeface="Nexa Bold" charset="0"/>
                <a:ea typeface="Nexa Bold" charset="0"/>
                <a:cs typeface="Nexa Bold" charset="0"/>
              </a:rPr>
              <a:t>WITH SUBTRACTION DESIGNS</a:t>
            </a:r>
          </a:p>
        </p:txBody>
      </p:sp>
      <p:sp>
        <p:nvSpPr>
          <p:cNvPr id="8" name="Rectangle 7"/>
          <p:cNvSpPr/>
          <p:nvPr/>
        </p:nvSpPr>
        <p:spPr>
          <a:xfrm>
            <a:off x="6346092" y="4278993"/>
            <a:ext cx="859692" cy="1218452"/>
          </a:xfrm>
          <a:prstGeom prst="rect">
            <a:avLst/>
          </a:prstGeom>
          <a:solidFill>
            <a:srgbClr val="FF9F1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9F1B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40342" y="3833133"/>
            <a:ext cx="859692" cy="1664312"/>
          </a:xfrm>
          <a:prstGeom prst="rect">
            <a:avLst/>
          </a:prstGeom>
          <a:solidFill>
            <a:srgbClr val="0082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9F1B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8734592" y="2614681"/>
            <a:ext cx="859692" cy="2882764"/>
            <a:chOff x="9131300" y="2604248"/>
            <a:chExt cx="859692" cy="2882764"/>
          </a:xfrm>
        </p:grpSpPr>
        <p:sp>
          <p:nvSpPr>
            <p:cNvPr id="12" name="Rectangle 11"/>
            <p:cNvSpPr/>
            <p:nvPr/>
          </p:nvSpPr>
          <p:spPr>
            <a:xfrm>
              <a:off x="9131300" y="4268560"/>
              <a:ext cx="859692" cy="1218452"/>
            </a:xfrm>
            <a:prstGeom prst="rect">
              <a:avLst/>
            </a:prstGeom>
            <a:solidFill>
              <a:srgbClr val="FF9F1B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9F1B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131300" y="2604248"/>
              <a:ext cx="859692" cy="1664312"/>
            </a:xfrm>
            <a:prstGeom prst="rect">
              <a:avLst/>
            </a:prstGeom>
            <a:solidFill>
              <a:srgbClr val="0082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9F1B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9928842" y="1572533"/>
            <a:ext cx="859692" cy="3924912"/>
            <a:chOff x="10490200" y="1562100"/>
            <a:chExt cx="859692" cy="3924912"/>
          </a:xfrm>
        </p:grpSpPr>
        <p:sp>
          <p:nvSpPr>
            <p:cNvPr id="18" name="Rectangle 17"/>
            <p:cNvSpPr/>
            <p:nvPr/>
          </p:nvSpPr>
          <p:spPr>
            <a:xfrm>
              <a:off x="10490200" y="4268560"/>
              <a:ext cx="859692" cy="1218452"/>
            </a:xfrm>
            <a:prstGeom prst="rect">
              <a:avLst/>
            </a:prstGeom>
            <a:solidFill>
              <a:srgbClr val="FF9F1B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9F1B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0490200" y="2604248"/>
              <a:ext cx="859692" cy="1664312"/>
            </a:xfrm>
            <a:prstGeom prst="rect">
              <a:avLst/>
            </a:prstGeom>
            <a:solidFill>
              <a:srgbClr val="0082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9F1B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0490200" y="1562100"/>
              <a:ext cx="859692" cy="1042148"/>
            </a:xfrm>
            <a:prstGeom prst="rect">
              <a:avLst/>
            </a:prstGeom>
            <a:solidFill>
              <a:srgbClr val="0082FF">
                <a:alpha val="19000"/>
              </a:srgbClr>
            </a:solidFill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9F1B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1123093" y="2614681"/>
            <a:ext cx="859692" cy="2882764"/>
            <a:chOff x="11599831" y="2604248"/>
            <a:chExt cx="859692" cy="2882764"/>
          </a:xfrm>
        </p:grpSpPr>
        <p:sp>
          <p:nvSpPr>
            <p:cNvPr id="23" name="Rectangle 22"/>
            <p:cNvSpPr/>
            <p:nvPr/>
          </p:nvSpPr>
          <p:spPr>
            <a:xfrm>
              <a:off x="11599831" y="4268560"/>
              <a:ext cx="859692" cy="1218452"/>
            </a:xfrm>
            <a:prstGeom prst="rect">
              <a:avLst/>
            </a:prstGeom>
            <a:solidFill>
              <a:srgbClr val="FF9F1B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9F1B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1599831" y="3646396"/>
              <a:ext cx="859692" cy="622164"/>
            </a:xfrm>
            <a:prstGeom prst="rect">
              <a:avLst/>
            </a:prstGeom>
            <a:solidFill>
              <a:srgbClr val="0082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9F1B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1599831" y="2604248"/>
              <a:ext cx="859692" cy="1042148"/>
            </a:xfrm>
            <a:prstGeom prst="rect">
              <a:avLst/>
            </a:prstGeom>
            <a:solidFill>
              <a:srgbClr val="0082FF">
                <a:alpha val="19000"/>
              </a:srgbClr>
            </a:solidFill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9F1B"/>
                </a:solidFill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6603518" y="5497445"/>
            <a:ext cx="344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Light"/>
                <a:cs typeface="Roboto Light"/>
              </a:rPr>
              <a:t>A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799271" y="5497445"/>
            <a:ext cx="341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Roboto Light"/>
                <a:cs typeface="Roboto Light"/>
              </a:rPr>
              <a:t>B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778681" y="5497445"/>
            <a:ext cx="77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Light"/>
                <a:cs typeface="Roboto Light"/>
              </a:rPr>
              <a:t>A + B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978190" y="5489500"/>
            <a:ext cx="760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Light"/>
                <a:cs typeface="Roboto Light"/>
              </a:rPr>
              <a:t>A × B 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172441" y="5489500"/>
            <a:ext cx="760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Light"/>
                <a:cs typeface="Roboto Light"/>
              </a:rPr>
              <a:t>A × B 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650540" y="6217072"/>
            <a:ext cx="2282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Roboto Light"/>
                <a:cs typeface="Roboto Light"/>
              </a:rPr>
              <a:t>Sonia Bishop after </a:t>
            </a:r>
          </a:p>
          <a:p>
            <a:r>
              <a:rPr lang="en-US" sz="1200" dirty="0" err="1" smtClean="0">
                <a:latin typeface="Roboto Light"/>
                <a:cs typeface="Roboto Light"/>
              </a:rPr>
              <a:t>Friston</a:t>
            </a:r>
            <a:r>
              <a:rPr lang="en-US" sz="1200" dirty="0" smtClean="0">
                <a:latin typeface="Roboto Light"/>
                <a:cs typeface="Roboto Light"/>
              </a:rPr>
              <a:t> et al. 1996, </a:t>
            </a:r>
            <a:r>
              <a:rPr lang="en-US" sz="1200" dirty="0" err="1" smtClean="0">
                <a:latin typeface="Roboto Light"/>
                <a:cs typeface="Roboto Light"/>
              </a:rPr>
              <a:t>Neuroimage</a:t>
            </a:r>
            <a:endParaRPr lang="en-US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98717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TENSOR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TENSOR MODEL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  <p:pic>
        <p:nvPicPr>
          <p:cNvPr id="4" name="Picture 3" descr="$_text_ADC_=_ov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14" y="2634628"/>
            <a:ext cx="4188952" cy="10787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31372" y="2634628"/>
            <a:ext cx="578754" cy="37139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010756" y="2634628"/>
            <a:ext cx="578754" cy="37139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010756" y="2997676"/>
            <a:ext cx="578754" cy="37139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80729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TENSOR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TENSOR MODEL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  <p:pic>
        <p:nvPicPr>
          <p:cNvPr id="4" name="Picture 3" descr="$_text_ADC_=_ov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14" y="2634628"/>
            <a:ext cx="4188952" cy="10787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31372" y="2634628"/>
            <a:ext cx="578754" cy="37139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010756" y="2634628"/>
            <a:ext cx="578754" cy="37139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010756" y="2997676"/>
            <a:ext cx="578754" cy="37139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871177" y="3118551"/>
            <a:ext cx="1527265" cy="0"/>
          </a:xfrm>
          <a:prstGeom prst="straightConnector1">
            <a:avLst/>
          </a:prstGeom>
          <a:ln w="28575" cmpd="sng">
            <a:solidFill>
              <a:srgbClr val="FF9F1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$_mathbf_nu_=_l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012" y="2578551"/>
            <a:ext cx="5235000" cy="1080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202263" y="3729403"/>
            <a:ext cx="1881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Roboto Medium"/>
                <a:cs typeface="Roboto Medium"/>
              </a:rPr>
              <a:t>Eigenvalues</a:t>
            </a:r>
            <a:endParaRPr lang="en-US" sz="2400" dirty="0">
              <a:latin typeface="Roboto Medium"/>
              <a:cs typeface="Roboto Medium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063671" y="3729403"/>
            <a:ext cx="20054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Roboto Medium"/>
                <a:cs typeface="Roboto Medium"/>
              </a:rPr>
              <a:t>Eigenvectors</a:t>
            </a:r>
            <a:endParaRPr lang="en-US" sz="2400" dirty="0">
              <a:latin typeface="Roboto Medium"/>
              <a:cs typeface="Roboto Medium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701866" y="3175405"/>
            <a:ext cx="2182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9F1B"/>
                </a:solidFill>
                <a:latin typeface="Nexa"/>
                <a:cs typeface="Nexa"/>
              </a:rPr>
              <a:t>EIGEN-</a:t>
            </a:r>
          </a:p>
          <a:p>
            <a:pPr algn="ctr"/>
            <a:r>
              <a:rPr lang="en-US" dirty="0" smtClean="0">
                <a:solidFill>
                  <a:srgbClr val="FF9F1B"/>
                </a:solidFill>
                <a:latin typeface="Nexa"/>
                <a:cs typeface="Nexa"/>
              </a:rPr>
              <a:t>DECOMPOSITION</a:t>
            </a:r>
            <a:endParaRPr lang="en-US" dirty="0">
              <a:solidFill>
                <a:srgbClr val="FF9F1B"/>
              </a:solidFill>
              <a:latin typeface="Nexa"/>
              <a:cs typeface="Nexa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8082084" y="4191068"/>
            <a:ext cx="0" cy="599287"/>
          </a:xfrm>
          <a:prstGeom prst="straightConnector1">
            <a:avLst/>
          </a:prstGeom>
          <a:ln w="28575" cmpd="sng">
            <a:solidFill>
              <a:srgbClr val="FF9F1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11015715" y="4191068"/>
            <a:ext cx="0" cy="599287"/>
          </a:xfrm>
          <a:prstGeom prst="straightConnector1">
            <a:avLst/>
          </a:prstGeom>
          <a:ln w="28575" cmpd="sng">
            <a:solidFill>
              <a:srgbClr val="FF9F1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534212" y="4902877"/>
            <a:ext cx="30957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Roboto Light"/>
                <a:cs typeface="Roboto Light"/>
              </a:rPr>
              <a:t>d</a:t>
            </a:r>
            <a:r>
              <a:rPr lang="en-US" sz="2000" dirty="0" smtClean="0">
                <a:latin typeface="Roboto Light"/>
                <a:cs typeface="Roboto Light"/>
              </a:rPr>
              <a:t>iffusivity of axes</a:t>
            </a:r>
          </a:p>
          <a:p>
            <a:pPr algn="ctr"/>
            <a:r>
              <a:rPr lang="en-US" sz="2000" dirty="0" smtClean="0">
                <a:latin typeface="Roboto Light"/>
                <a:cs typeface="Roboto Light"/>
              </a:rPr>
              <a:t>(longest, middle, shortest)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985917" y="4902877"/>
            <a:ext cx="2109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Light"/>
                <a:cs typeface="Roboto Light"/>
              </a:rPr>
              <a:t>o</a:t>
            </a:r>
            <a:r>
              <a:rPr lang="en-US" sz="2000" dirty="0" smtClean="0">
                <a:latin typeface="Roboto Light"/>
                <a:cs typeface="Roboto Light"/>
              </a:rPr>
              <a:t>rientation of axes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0687356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575387" y="4290610"/>
            <a:ext cx="11127027" cy="2742168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λ</a:t>
            </a:r>
            <a:r>
              <a:rPr lang="en-US" sz="2400" baseline="-25000" dirty="0" smtClean="0">
                <a:latin typeface="Roboto Light"/>
                <a:cs typeface="Roboto Light"/>
              </a:rPr>
              <a:t>1</a:t>
            </a:r>
            <a:r>
              <a:rPr lang="en-US" sz="2400" dirty="0" smtClean="0">
                <a:latin typeface="Roboto Light"/>
                <a:cs typeface="Roboto Light"/>
              </a:rPr>
              <a:t>, λ</a:t>
            </a:r>
            <a:r>
              <a:rPr lang="en-US" sz="2400" baseline="-25000" dirty="0" smtClean="0">
                <a:latin typeface="Roboto Light"/>
                <a:cs typeface="Roboto Light"/>
              </a:rPr>
              <a:t>2</a:t>
            </a:r>
            <a:r>
              <a:rPr lang="en-US" sz="2400" dirty="0" smtClean="0">
                <a:latin typeface="Roboto Light"/>
                <a:cs typeface="Roboto Light"/>
              </a:rPr>
              <a:t> and λ</a:t>
            </a:r>
            <a:r>
              <a:rPr lang="en-US" sz="2400" baseline="-25000" dirty="0" smtClean="0">
                <a:latin typeface="Roboto Light"/>
                <a:cs typeface="Roboto Light"/>
              </a:rPr>
              <a:t>3</a:t>
            </a:r>
            <a:r>
              <a:rPr lang="en-US" sz="2400" dirty="0" smtClean="0">
                <a:latin typeface="Roboto Light"/>
                <a:cs typeface="Roboto Light"/>
              </a:rPr>
              <a:t> are termed the </a:t>
            </a:r>
            <a:r>
              <a:rPr lang="en-US" sz="2400" dirty="0" smtClean="0">
                <a:latin typeface="Roboto Medium"/>
                <a:cs typeface="Roboto Medium"/>
              </a:rPr>
              <a:t>diagonal values </a:t>
            </a:r>
            <a:r>
              <a:rPr lang="en-US" sz="2400" dirty="0" smtClean="0">
                <a:latin typeface="Roboto Light"/>
                <a:cs typeface="Roboto Light"/>
              </a:rPr>
              <a:t>of the tensor </a:t>
            </a:r>
          </a:p>
          <a:p>
            <a:pPr marL="342900" indent="-342900">
              <a:buFont typeface="Arial"/>
              <a:buChar char="•"/>
            </a:pPr>
            <a:r>
              <a:rPr lang="en-US" sz="2400" b="1" dirty="0" smtClean="0">
                <a:latin typeface="Roboto Light"/>
                <a:cs typeface="Roboto Light"/>
              </a:rPr>
              <a:t> </a:t>
            </a:r>
            <a:r>
              <a:rPr lang="en-US" sz="2400" dirty="0" smtClean="0">
                <a:latin typeface="Roboto Light"/>
                <a:cs typeface="Roboto Light"/>
              </a:rPr>
              <a:t>λ</a:t>
            </a:r>
            <a:r>
              <a:rPr lang="en-US" sz="2400" baseline="-25000" dirty="0" smtClean="0">
                <a:latin typeface="Roboto Light"/>
                <a:cs typeface="Roboto Light"/>
              </a:rPr>
              <a:t>1</a:t>
            </a:r>
            <a:r>
              <a:rPr lang="en-US" sz="2400" dirty="0" smtClean="0">
                <a:latin typeface="Roboto Light"/>
                <a:cs typeface="Roboto Light"/>
              </a:rPr>
              <a:t> indicates the value of </a:t>
            </a:r>
            <a:r>
              <a:rPr lang="en-US" sz="2400" dirty="0" smtClean="0">
                <a:latin typeface="Roboto Medium"/>
                <a:cs typeface="Roboto Medium"/>
              </a:rPr>
              <a:t>maximum diffusivity</a:t>
            </a:r>
            <a:r>
              <a:rPr lang="en-US" sz="2400" dirty="0" smtClean="0">
                <a:latin typeface="Roboto Light"/>
                <a:cs typeface="Roboto Light"/>
              </a:rPr>
              <a:t> or primary </a:t>
            </a:r>
            <a:r>
              <a:rPr lang="en-US" sz="2400" dirty="0" err="1" smtClean="0">
                <a:latin typeface="Roboto Light"/>
                <a:cs typeface="Roboto Light"/>
              </a:rPr>
              <a:t>eigenvalue</a:t>
            </a:r>
            <a:r>
              <a:rPr lang="en-US" sz="2400" dirty="0" smtClean="0">
                <a:latin typeface="Roboto Light"/>
                <a:cs typeface="Roboto Light"/>
              </a:rPr>
              <a:t> (longitudinal diffusivity)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λ</a:t>
            </a:r>
            <a:r>
              <a:rPr lang="en-US" sz="2400" baseline="-25000" dirty="0" smtClean="0">
                <a:latin typeface="Roboto Light"/>
                <a:cs typeface="Roboto Light"/>
              </a:rPr>
              <a:t>2</a:t>
            </a:r>
            <a:r>
              <a:rPr lang="en-US" sz="2400" dirty="0" smtClean="0">
                <a:latin typeface="Roboto Light"/>
                <a:cs typeface="Roboto Light"/>
              </a:rPr>
              <a:t> and λ</a:t>
            </a:r>
            <a:r>
              <a:rPr lang="en-US" sz="2400" baseline="-25000" dirty="0" smtClean="0">
                <a:latin typeface="Roboto Light"/>
                <a:cs typeface="Roboto Light"/>
              </a:rPr>
              <a:t>3</a:t>
            </a:r>
            <a:r>
              <a:rPr lang="en-US" sz="2400" dirty="0" smtClean="0">
                <a:latin typeface="Roboto Light"/>
                <a:cs typeface="Roboto Light"/>
              </a:rPr>
              <a:t> represent the magnitude of diffusion in a plane transverse to the primary one (</a:t>
            </a:r>
            <a:r>
              <a:rPr lang="en-US" sz="2400" dirty="0" smtClean="0">
                <a:latin typeface="Roboto Medium"/>
                <a:cs typeface="Roboto Medium"/>
              </a:rPr>
              <a:t>radial diffusivity</a:t>
            </a:r>
            <a:r>
              <a:rPr lang="en-US" sz="2400" dirty="0" smtClean="0">
                <a:latin typeface="Roboto Light"/>
                <a:cs typeface="Roboto Light"/>
              </a:rPr>
              <a:t>) and they are also linked to eigenvectors that are </a:t>
            </a:r>
            <a:r>
              <a:rPr lang="en-US" sz="2400" dirty="0" smtClean="0">
                <a:latin typeface="Roboto Medium"/>
                <a:cs typeface="Roboto Medium"/>
              </a:rPr>
              <a:t>orthogonal to the primary </a:t>
            </a:r>
            <a:r>
              <a:rPr lang="en-US" sz="2400" dirty="0" smtClean="0">
                <a:latin typeface="Roboto Medium"/>
                <a:cs typeface="Roboto Medium"/>
              </a:rPr>
              <a:t>eigenvector</a:t>
            </a:r>
            <a:endParaRPr lang="en-GB" sz="2800" dirty="0">
              <a:latin typeface="Roboto Medium"/>
              <a:cs typeface="Roboto Medium"/>
            </a:endParaRPr>
          </a:p>
        </p:txBody>
      </p:sp>
      <p:pic>
        <p:nvPicPr>
          <p:cNvPr id="3" name="Picture 2" descr="$_left_lambda_1_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88" y="2319526"/>
            <a:ext cx="2641600" cy="1651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TENSOR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TENSOR MODEL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29570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75588" y="728701"/>
            <a:ext cx="7140793" cy="5092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46379" y="6211670"/>
            <a:ext cx="4860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latin typeface="Roboto Light"/>
                <a:cs typeface="Roboto Light"/>
              </a:rPr>
              <a:t>`Diffusion MRI`</a:t>
            </a:r>
          </a:p>
          <a:p>
            <a:r>
              <a:rPr lang="en-GB" sz="1200" dirty="0" smtClean="0">
                <a:latin typeface="Roboto Light"/>
                <a:cs typeface="Roboto Light"/>
              </a:rPr>
              <a:t> Johansen-Berg and Behrens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409599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92381" y="4018751"/>
            <a:ext cx="12204001" cy="1776483"/>
            <a:chOff x="608780" y="5129711"/>
            <a:chExt cx="7450426" cy="1597873"/>
          </a:xfrm>
        </p:grpSpPr>
        <p:grpSp>
          <p:nvGrpSpPr>
            <p:cNvPr id="4" name="Group 3"/>
            <p:cNvGrpSpPr/>
            <p:nvPr/>
          </p:nvGrpSpPr>
          <p:grpSpPr>
            <a:xfrm>
              <a:off x="608780" y="5129711"/>
              <a:ext cx="4685612" cy="1597873"/>
              <a:chOff x="2123728" y="3861048"/>
              <a:chExt cx="6192688" cy="2087504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2123728" y="3861048"/>
                <a:ext cx="6192688" cy="2016224"/>
                <a:chOff x="2123728" y="3861048"/>
                <a:chExt cx="4954150" cy="1584176"/>
              </a:xfrm>
            </p:grpSpPr>
            <p:pic>
              <p:nvPicPr>
                <p:cNvPr id="10" name="Picture 9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410" b="58073"/>
                <a:stretch/>
              </p:blipFill>
              <p:spPr>
                <a:xfrm>
                  <a:off x="2123728" y="3861048"/>
                  <a:ext cx="4954150" cy="1496166"/>
                </a:xfrm>
                <a:prstGeom prst="rect">
                  <a:avLst/>
                </a:prstGeom>
              </p:spPr>
            </p:pic>
            <p:sp>
              <p:nvSpPr>
                <p:cNvPr id="11" name="Rectangle 10"/>
                <p:cNvSpPr/>
                <p:nvPr/>
              </p:nvSpPr>
              <p:spPr bwMode="auto">
                <a:xfrm>
                  <a:off x="3707904" y="5157192"/>
                  <a:ext cx="414635" cy="288032"/>
                </a:xfrm>
                <a:prstGeom prst="rect">
                  <a:avLst/>
                </a:prstGeom>
                <a:solidFill>
                  <a:schemeClr val="bg1"/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449263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itchFamily="16" charset="0"/>
                    <a:buNone/>
                    <a:tabLst/>
                  </a:pPr>
                  <a:endParaRPr kumimoji="0" lang="en-GB" sz="1800" b="0" i="0" u="none" strike="noStrike" cap="none" normalizeH="0" baseline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rial" charset="0"/>
                  </a:endParaRPr>
                </a:p>
              </p:txBody>
            </p:sp>
          </p:grpSp>
          <p:sp>
            <p:nvSpPr>
              <p:cNvPr id="9" name="Rectangle 8"/>
              <p:cNvSpPr/>
              <p:nvPr/>
            </p:nvSpPr>
            <p:spPr bwMode="auto">
              <a:xfrm>
                <a:off x="7164288" y="5581966"/>
                <a:ext cx="518294" cy="366586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4926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GB" sz="18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267570" y="5488718"/>
              <a:ext cx="14401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  <a:latin typeface="Calibri" panose="020F0502020204030204" pitchFamily="34" charset="0"/>
                </a:rPr>
                <a:t>f</a:t>
              </a:r>
              <a:r>
                <a:rPr lang="en-GB" sz="1400" dirty="0" smtClean="0">
                  <a:solidFill>
                    <a:schemeClr val="tx1"/>
                  </a:solidFill>
                  <a:latin typeface="Calibri" panose="020F0502020204030204" pitchFamily="34" charset="0"/>
                </a:rPr>
                <a:t>or each pixel</a:t>
              </a:r>
              <a:endParaRPr lang="en-GB" sz="1400" dirty="0">
                <a:solidFill>
                  <a:schemeClr val="tx1"/>
                </a:solidFill>
                <a:latin typeface="Calibri" panose="020F0502020204030204" pitchFamily="34" charset="0"/>
              </a:endParaRPr>
            </a:p>
          </p:txBody>
        </p:sp>
        <p:pic>
          <p:nvPicPr>
            <p:cNvPr id="6" name="Picture 5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7446" y="5194220"/>
              <a:ext cx="1261760" cy="12795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cxnSp>
          <p:nvCxnSpPr>
            <p:cNvPr id="7" name="Straight Arrow Connector 6"/>
            <p:cNvCxnSpPr/>
            <p:nvPr/>
          </p:nvCxnSpPr>
          <p:spPr bwMode="auto">
            <a:xfrm>
              <a:off x="5405184" y="5856724"/>
              <a:ext cx="1152000" cy="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lg" len="lg"/>
              <a:tailEnd type="triangle" w="lg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2" name="TextBox 11"/>
          <p:cNvSpPr txBox="1"/>
          <p:nvPr/>
        </p:nvSpPr>
        <p:spPr>
          <a:xfrm>
            <a:off x="1502747" y="803758"/>
            <a:ext cx="9186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TENSOR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 IMAGING</a:t>
            </a:r>
          </a:p>
          <a:p>
            <a:pPr algn="ctr"/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THE TENSOR MODEL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8101" y="2863803"/>
            <a:ext cx="113821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Roboto Light"/>
                <a:cs typeface="Roboto Light"/>
              </a:rPr>
              <a:t>Fit eigenvalues and eigenvectors to a 3D ellipsoid and identify primary eigenvalue for each voxel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555015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5223" y="551089"/>
            <a:ext cx="57739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TENSOR 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IMAGING</a:t>
            </a:r>
          </a:p>
          <a:p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IMAGING DIFFUSIVITY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  <p:pic>
        <p:nvPicPr>
          <p:cNvPr id="6" name="Picture Placeholder 5" descr="dti_MD.png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1" r="5571"/>
          <a:stretch>
            <a:fillRect/>
          </a:stretch>
        </p:blipFill>
        <p:spPr/>
      </p:pic>
      <p:sp>
        <p:nvSpPr>
          <p:cNvPr id="4" name="TextBox 3"/>
          <p:cNvSpPr txBox="1"/>
          <p:nvPr/>
        </p:nvSpPr>
        <p:spPr>
          <a:xfrm>
            <a:off x="480091" y="3596778"/>
            <a:ext cx="561908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 Medium"/>
                <a:cs typeface="Roboto Medium"/>
              </a:rPr>
              <a:t>Mean diffusivity (MD)</a:t>
            </a:r>
          </a:p>
          <a:p>
            <a:r>
              <a:rPr lang="en-US" sz="2400" dirty="0" smtClean="0">
                <a:latin typeface="Roboto Light"/>
                <a:cs typeface="Roboto Light"/>
              </a:rPr>
              <a:t>Average diffusion at every voxel across trace</a:t>
            </a:r>
            <a:endParaRPr lang="en-US" sz="2400" dirty="0">
              <a:latin typeface="Roboto Light"/>
              <a:cs typeface="Roboto Light"/>
            </a:endParaRPr>
          </a:p>
        </p:txBody>
      </p:sp>
      <p:pic>
        <p:nvPicPr>
          <p:cNvPr id="5" name="Picture 4" descr="$_text_MD_=_fra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172" y="4934674"/>
            <a:ext cx="35052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5674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5223" y="551089"/>
            <a:ext cx="57739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Nexa Bold" charset="0"/>
                <a:ea typeface="Nexa Bold" charset="0"/>
                <a:cs typeface="Nexa Bold" charset="0"/>
              </a:rPr>
              <a:t>DIFFUSION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 </a:t>
            </a:r>
            <a:r>
              <a:rPr lang="en-US" sz="4800" dirty="0" smtClean="0">
                <a:latin typeface="Nexa Bold" charset="0"/>
                <a:ea typeface="Nexa Bold" charset="0"/>
                <a:cs typeface="Nexa Bold" charset="0"/>
              </a:rPr>
              <a:t>TENSOR </a:t>
            </a:r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IMAGING</a:t>
            </a:r>
          </a:p>
          <a:p>
            <a:r>
              <a:rPr lang="en-US" sz="3600" spc="800" dirty="0" smtClean="0">
                <a:latin typeface="Roboto Light"/>
                <a:ea typeface="Nexa Bold" charset="0"/>
                <a:cs typeface="Roboto Light"/>
              </a:rPr>
              <a:t>IMAGING DIFFUSIVITY</a:t>
            </a:r>
            <a:endParaRPr lang="en-US" sz="3600" spc="800" dirty="0" smtClean="0">
              <a:latin typeface="Roboto Light"/>
              <a:ea typeface="Nexa Bold" charset="0"/>
              <a:cs typeface="Roboto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0090" y="3596778"/>
            <a:ext cx="1125891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 Medium"/>
                <a:cs typeface="Roboto Medium"/>
              </a:rPr>
              <a:t>Fractional </a:t>
            </a:r>
            <a:r>
              <a:rPr lang="en-US" sz="2800" dirty="0" err="1" smtClean="0">
                <a:latin typeface="Roboto Medium"/>
                <a:cs typeface="Roboto Medium"/>
              </a:rPr>
              <a:t>anisotrophy</a:t>
            </a:r>
            <a:r>
              <a:rPr lang="en-US" sz="2800" dirty="0" smtClean="0">
                <a:latin typeface="Roboto Medium"/>
                <a:cs typeface="Roboto Medium"/>
              </a:rPr>
              <a:t> (FA)</a:t>
            </a:r>
          </a:p>
          <a:p>
            <a:r>
              <a:rPr lang="en-US" sz="2400" dirty="0" smtClean="0">
                <a:latin typeface="Roboto Light"/>
                <a:cs typeface="Roboto Light"/>
              </a:rPr>
              <a:t>Degree of diffusion </a:t>
            </a:r>
            <a:r>
              <a:rPr lang="en-US" sz="2400" dirty="0" err="1" smtClean="0">
                <a:latin typeface="Roboto Light"/>
                <a:cs typeface="Roboto Light"/>
              </a:rPr>
              <a:t>anisotrophy</a:t>
            </a:r>
            <a:r>
              <a:rPr lang="en-US" sz="2400" dirty="0" smtClean="0">
                <a:latin typeface="Roboto Light"/>
                <a:cs typeface="Roboto Light"/>
              </a:rPr>
              <a:t> at every voxel as estimated by the diffusion model. Values are scalar: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0 = isotropic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Roboto Light"/>
                <a:cs typeface="Roboto Light"/>
              </a:rPr>
              <a:t>1 = anisotropic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788662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$_text_FA_=_sqrt.pdf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19" r="37219"/>
          <a:stretch>
            <a:fillRect/>
          </a:stretch>
        </p:blipFill>
        <p:spPr/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10" b="1765"/>
          <a:stretch/>
        </p:blipFill>
        <p:spPr>
          <a:xfrm>
            <a:off x="777343" y="794658"/>
            <a:ext cx="10620000" cy="5738426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955783" y="3421063"/>
            <a:ext cx="6441560" cy="3018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504197" y="4117726"/>
            <a:ext cx="1318848" cy="16753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211890" y="3092921"/>
            <a:ext cx="1318848" cy="16753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$_text_FA_=_sqr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799" y="4627122"/>
            <a:ext cx="6549685" cy="82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465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10" b="1765"/>
          <a:stretch/>
        </p:blipFill>
        <p:spPr>
          <a:xfrm>
            <a:off x="777343" y="794658"/>
            <a:ext cx="10620000" cy="5738426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8610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9198431" y="757180"/>
            <a:ext cx="2988749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000" dirty="0" err="1" smtClean="0">
                <a:solidFill>
                  <a:srgbClr val="FF0000"/>
                </a:solidFill>
                <a:latin typeface="Roboto Light"/>
                <a:ea typeface="ＭＳ Ｐゴシック" pitchFamily="32" charset="-128"/>
                <a:cs typeface="Roboto Light"/>
              </a:rPr>
              <a:t>Tranzsverse</a:t>
            </a:r>
            <a:r>
              <a:rPr lang="en-GB" sz="2000" dirty="0" smtClean="0">
                <a:solidFill>
                  <a:srgbClr val="FF0000"/>
                </a:solidFill>
                <a:latin typeface="Roboto Light"/>
                <a:ea typeface="ＭＳ Ｐゴシック" pitchFamily="32" charset="-128"/>
                <a:cs typeface="Roboto Light"/>
              </a:rPr>
              <a:t> Axis </a:t>
            </a:r>
          </a:p>
          <a:p>
            <a:pPr algn="ctr"/>
            <a:r>
              <a:rPr lang="en-GB" sz="2000" dirty="0" smtClean="0">
                <a:solidFill>
                  <a:srgbClr val="FF0000"/>
                </a:solidFill>
                <a:latin typeface="Roboto Light"/>
                <a:ea typeface="ＭＳ Ｐゴシック" pitchFamily="32" charset="-128"/>
                <a:cs typeface="Roboto Light"/>
              </a:rPr>
              <a:t>(x direction) </a:t>
            </a:r>
          </a:p>
          <a:p>
            <a:pPr algn="ctr"/>
            <a:r>
              <a:rPr lang="en-GB" sz="2000" dirty="0" smtClean="0">
                <a:solidFill>
                  <a:srgbClr val="FF0000"/>
                </a:solidFill>
                <a:latin typeface="Roboto Light"/>
                <a:ea typeface="ＭＳ Ｐゴシック" pitchFamily="32" charset="-128"/>
                <a:cs typeface="Roboto Light"/>
              </a:rPr>
              <a:t>Left</a:t>
            </a:r>
            <a:r>
              <a:rPr lang="en-GB" sz="2000" dirty="0" smtClean="0">
                <a:solidFill>
                  <a:srgbClr val="FF0000"/>
                </a:solidFill>
                <a:latin typeface="Roboto Light"/>
                <a:ea typeface="ＭＳ Ｐゴシック" pitchFamily="32" charset="-128"/>
                <a:cs typeface="Roboto Light"/>
              </a:rPr>
              <a:t>/Right</a:t>
            </a:r>
          </a:p>
          <a:p>
            <a:pPr algn="ctr"/>
            <a:endParaRPr lang="en-GB" sz="2000" dirty="0" smtClean="0">
              <a:solidFill>
                <a:srgbClr val="FF0000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endParaRPr lang="en-GB" sz="2000" dirty="0" smtClean="0">
              <a:solidFill>
                <a:srgbClr val="00B050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r>
              <a:rPr lang="en-GB" sz="2000" dirty="0" smtClean="0">
                <a:solidFill>
                  <a:srgbClr val="00B050"/>
                </a:solidFill>
                <a:latin typeface="Roboto Light"/>
                <a:ea typeface="ＭＳ Ｐゴシック" pitchFamily="32" charset="-128"/>
                <a:cs typeface="Roboto Light"/>
              </a:rPr>
              <a:t>Anterior</a:t>
            </a:r>
            <a:r>
              <a:rPr lang="en-GB" sz="2000" dirty="0" smtClean="0">
                <a:solidFill>
                  <a:srgbClr val="00B050"/>
                </a:solidFill>
                <a:latin typeface="Roboto Light"/>
                <a:ea typeface="ＭＳ Ｐゴシック" pitchFamily="32" charset="-128"/>
                <a:cs typeface="Roboto Light"/>
              </a:rPr>
              <a:t>/</a:t>
            </a:r>
            <a:r>
              <a:rPr lang="en-GB" sz="2000" dirty="0" smtClean="0">
                <a:solidFill>
                  <a:srgbClr val="00B050"/>
                </a:solidFill>
                <a:latin typeface="Roboto Light"/>
                <a:ea typeface="ＭＳ Ｐゴシック" pitchFamily="32" charset="-128"/>
                <a:cs typeface="Roboto Light"/>
              </a:rPr>
              <a:t>Posterior axis</a:t>
            </a:r>
          </a:p>
          <a:p>
            <a:pPr algn="ctr"/>
            <a:r>
              <a:rPr lang="en-GB" sz="2000" dirty="0" smtClean="0">
                <a:solidFill>
                  <a:srgbClr val="00B050"/>
                </a:solidFill>
                <a:latin typeface="Roboto Light"/>
                <a:ea typeface="ＭＳ Ｐゴシック" pitchFamily="32" charset="-128"/>
                <a:cs typeface="Roboto Light"/>
              </a:rPr>
              <a:t>(y direction)</a:t>
            </a:r>
            <a:endParaRPr lang="en-GB" sz="2000" dirty="0" smtClean="0">
              <a:solidFill>
                <a:srgbClr val="00B050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endParaRPr lang="en-GB" sz="2000" dirty="0">
              <a:solidFill>
                <a:srgbClr val="00B050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endParaRPr lang="en-GB" sz="2000" dirty="0" smtClean="0">
              <a:solidFill>
                <a:srgbClr val="00B050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endParaRPr lang="en-GB" sz="2000" dirty="0" smtClean="0">
              <a:solidFill>
                <a:srgbClr val="00B050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endParaRPr lang="en-GB" sz="2000" dirty="0" smtClean="0">
              <a:solidFill>
                <a:srgbClr val="00B0F0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endParaRPr lang="en-GB" sz="2000" dirty="0" smtClean="0">
              <a:solidFill>
                <a:srgbClr val="00B0F0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r>
              <a:rPr lang="en-GB" sz="2000" dirty="0" smtClean="0">
                <a:solidFill>
                  <a:srgbClr val="3366FF"/>
                </a:solidFill>
                <a:latin typeface="Roboto Light"/>
                <a:ea typeface="ＭＳ Ｐゴシック" pitchFamily="32" charset="-128"/>
                <a:cs typeface="Roboto Light"/>
              </a:rPr>
              <a:t>Superior</a:t>
            </a:r>
            <a:r>
              <a:rPr lang="en-GB" sz="2000" dirty="0" smtClean="0">
                <a:solidFill>
                  <a:srgbClr val="3366FF"/>
                </a:solidFill>
                <a:latin typeface="Roboto Light"/>
                <a:ea typeface="ＭＳ Ｐゴシック" pitchFamily="32" charset="-128"/>
                <a:cs typeface="Roboto Light"/>
              </a:rPr>
              <a:t>/</a:t>
            </a:r>
            <a:r>
              <a:rPr lang="en-GB" sz="2000" dirty="0" smtClean="0">
                <a:solidFill>
                  <a:srgbClr val="3366FF"/>
                </a:solidFill>
                <a:latin typeface="Roboto Light"/>
                <a:ea typeface="ＭＳ Ｐゴシック" pitchFamily="32" charset="-128"/>
                <a:cs typeface="Roboto Light"/>
              </a:rPr>
              <a:t>Inferior axis </a:t>
            </a:r>
          </a:p>
          <a:p>
            <a:pPr algn="ctr"/>
            <a:r>
              <a:rPr lang="en-GB" sz="2000" dirty="0" smtClean="0">
                <a:solidFill>
                  <a:srgbClr val="3366FF"/>
                </a:solidFill>
                <a:latin typeface="Roboto Light"/>
                <a:ea typeface="ＭＳ Ｐゴシック" pitchFamily="32" charset="-128"/>
                <a:cs typeface="Roboto Light"/>
              </a:rPr>
              <a:t>(z direction)</a:t>
            </a:r>
            <a:endParaRPr lang="en-GB" sz="2000" dirty="0" smtClean="0">
              <a:solidFill>
                <a:srgbClr val="3366FF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endParaRPr lang="en-GB" sz="2000" dirty="0">
              <a:solidFill>
                <a:srgbClr val="00B0F0"/>
              </a:solidFill>
              <a:latin typeface="Roboto Light"/>
              <a:ea typeface="ＭＳ Ｐゴシック" pitchFamily="32" charset="-128"/>
              <a:cs typeface="Roboto Light"/>
            </a:endParaRPr>
          </a:p>
          <a:p>
            <a:pPr algn="ctr"/>
            <a:endParaRPr lang="en-GB" sz="2000" dirty="0">
              <a:solidFill>
                <a:srgbClr val="00B0F0"/>
              </a:solidFill>
              <a:latin typeface="Roboto Light"/>
              <a:ea typeface="ＭＳ Ｐゴシック" pitchFamily="32" charset="-128"/>
              <a:cs typeface="Roboto Light"/>
            </a:endParaRPr>
          </a:p>
        </p:txBody>
      </p:sp>
      <p:sp>
        <p:nvSpPr>
          <p:cNvPr id="9" name="Line 16"/>
          <p:cNvSpPr>
            <a:spLocks noChangeShapeType="1"/>
          </p:cNvSpPr>
          <p:nvPr/>
        </p:nvSpPr>
        <p:spPr bwMode="auto">
          <a:xfrm flipH="1">
            <a:off x="10743029" y="3011996"/>
            <a:ext cx="0" cy="1080000"/>
          </a:xfrm>
          <a:prstGeom prst="line">
            <a:avLst/>
          </a:prstGeom>
          <a:noFill/>
          <a:ln w="50800">
            <a:solidFill>
              <a:srgbClr val="00B050"/>
            </a:solidFill>
            <a:round/>
            <a:headEnd type="stealth" w="med" len="med"/>
            <a:tailEnd type="stealth" w="med" len="med"/>
          </a:ln>
        </p:spPr>
        <p:txBody>
          <a:bodyPr wrap="square">
            <a:spAutoFit/>
          </a:bodyPr>
          <a:lstStyle/>
          <a:p>
            <a:endParaRPr lang="en-GB"/>
          </a:p>
        </p:txBody>
      </p:sp>
      <p:sp>
        <p:nvSpPr>
          <p:cNvPr id="10" name="Line 17"/>
          <p:cNvSpPr>
            <a:spLocks noChangeShapeType="1"/>
          </p:cNvSpPr>
          <p:nvPr/>
        </p:nvSpPr>
        <p:spPr bwMode="auto">
          <a:xfrm rot="5400000">
            <a:off x="10743029" y="1148122"/>
            <a:ext cx="0" cy="1440000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 type="stealth" w="med" len="med"/>
            <a:tailEnd type="stealth" w="med" len="med"/>
          </a:ln>
        </p:spPr>
        <p:txBody>
          <a:bodyPr wrap="square">
            <a:spAutoFit/>
          </a:bodyPr>
          <a:lstStyle/>
          <a:p>
            <a:endParaRPr lang="en-GB"/>
          </a:p>
        </p:txBody>
      </p:sp>
      <p:sp>
        <p:nvSpPr>
          <p:cNvPr id="11" name="AutoShape 18"/>
          <p:cNvSpPr>
            <a:spLocks noChangeArrowheads="1"/>
          </p:cNvSpPr>
          <p:nvPr/>
        </p:nvSpPr>
        <p:spPr bwMode="auto">
          <a:xfrm>
            <a:off x="10431029" y="5249372"/>
            <a:ext cx="624000" cy="522923"/>
          </a:xfrm>
          <a:custGeom>
            <a:avLst/>
            <a:gdLst>
              <a:gd name="T0" fmla="*/ 91 w 21600"/>
              <a:gd name="T1" fmla="*/ 0 h 21600"/>
              <a:gd name="T2" fmla="*/ 27 w 21600"/>
              <a:gd name="T3" fmla="*/ 27 h 21600"/>
              <a:gd name="T4" fmla="*/ 0 w 21600"/>
              <a:gd name="T5" fmla="*/ 91 h 21600"/>
              <a:gd name="T6" fmla="*/ 27 w 21600"/>
              <a:gd name="T7" fmla="*/ 154 h 21600"/>
              <a:gd name="T8" fmla="*/ 91 w 21600"/>
              <a:gd name="T9" fmla="*/ 181 h 21600"/>
              <a:gd name="T10" fmla="*/ 155 w 21600"/>
              <a:gd name="T11" fmla="*/ 154 h 21600"/>
              <a:gd name="T12" fmla="*/ 182 w 21600"/>
              <a:gd name="T13" fmla="*/ 91 h 21600"/>
              <a:gd name="T14" fmla="*/ 155 w 21600"/>
              <a:gd name="T15" fmla="*/ 27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204 w 21600"/>
              <a:gd name="T25" fmla="*/ 3222 h 21600"/>
              <a:gd name="T26" fmla="*/ 18396 w 21600"/>
              <a:gd name="T27" fmla="*/ 18378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8308" y="10800"/>
                </a:moveTo>
                <a:cubicBezTo>
                  <a:pt x="8308" y="12176"/>
                  <a:pt x="9424" y="13292"/>
                  <a:pt x="10800" y="13292"/>
                </a:cubicBezTo>
                <a:cubicBezTo>
                  <a:pt x="12176" y="13292"/>
                  <a:pt x="13292" y="12176"/>
                  <a:pt x="13292" y="10800"/>
                </a:cubicBezTo>
                <a:cubicBezTo>
                  <a:pt x="13292" y="9424"/>
                  <a:pt x="12176" y="8308"/>
                  <a:pt x="10800" y="8308"/>
                </a:cubicBezTo>
                <a:cubicBezTo>
                  <a:pt x="9424" y="8308"/>
                  <a:pt x="8308" y="9424"/>
                  <a:pt x="8308" y="10800"/>
                </a:cubicBezTo>
                <a:close/>
              </a:path>
            </a:pathLst>
          </a:custGeom>
          <a:solidFill>
            <a:srgbClr val="3366FF"/>
          </a:solidFill>
          <a:ln w="9525" algn="ctr">
            <a:noFill/>
            <a:round/>
            <a:headEnd/>
            <a:tailEnd/>
          </a:ln>
        </p:spPr>
        <p:txBody>
          <a:bodyPr wrap="square" anchor="ctr">
            <a:spAutoFit/>
          </a:bodyPr>
          <a:lstStyle/>
          <a:p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  <p:pic>
        <p:nvPicPr>
          <p:cNvPr id="17" name="Picture Placeholder 16" descr="Untitled 2.tiff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9" r="12069"/>
          <a:stretch>
            <a:fillRect/>
          </a:stretch>
        </p:blipFill>
        <p:spPr/>
      </p:pic>
      <p:pic>
        <p:nvPicPr>
          <p:cNvPr id="18" name="Picture Placeholder 13" descr="Untitled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7" r="17447"/>
          <a:stretch>
            <a:fillRect/>
          </a:stretch>
        </p:blipFill>
        <p:spPr>
          <a:xfrm>
            <a:off x="4892938" y="-7937"/>
            <a:ext cx="4481383" cy="6858000"/>
          </a:xfrm>
          <a:custGeom>
            <a:avLst/>
            <a:gdLst>
              <a:gd name="connsiteX0" fmla="*/ 0 w 5206738"/>
              <a:gd name="connsiteY0" fmla="*/ 0 h 6858000"/>
              <a:gd name="connsiteX1" fmla="*/ 5206738 w 5206738"/>
              <a:gd name="connsiteY1" fmla="*/ 0 h 6858000"/>
              <a:gd name="connsiteX2" fmla="*/ 5206738 w 5206738"/>
              <a:gd name="connsiteY2" fmla="*/ 6858000 h 6858000"/>
              <a:gd name="connsiteX3" fmla="*/ 0 w 52067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6738" h="6858000">
                <a:moveTo>
                  <a:pt x="0" y="0"/>
                </a:moveTo>
                <a:lnTo>
                  <a:pt x="5206738" y="0"/>
                </a:lnTo>
                <a:lnTo>
                  <a:pt x="520673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1" name="TextBox 20"/>
          <p:cNvSpPr txBox="1"/>
          <p:nvPr/>
        </p:nvSpPr>
        <p:spPr>
          <a:xfrm>
            <a:off x="2431431" y="450707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Roboto Light"/>
                <a:cs typeface="Roboto Light"/>
              </a:rPr>
              <a:t>FA</a:t>
            </a:r>
            <a:endParaRPr lang="en-US" sz="2400" dirty="0">
              <a:solidFill>
                <a:schemeClr val="bg1"/>
              </a:solidFill>
              <a:latin typeface="Roboto Light"/>
              <a:cs typeface="Roboto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53081" y="405748"/>
            <a:ext cx="325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Roboto Light"/>
                <a:cs typeface="Roboto Light"/>
              </a:rPr>
              <a:t>V1 MODULATED BY FA</a:t>
            </a:r>
            <a:endParaRPr lang="en-US" sz="2400" dirty="0">
              <a:solidFill>
                <a:schemeClr val="bg1"/>
              </a:solidFill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427654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943118"/>
              </p:ext>
            </p:extLst>
          </p:nvPr>
        </p:nvGraphicFramePr>
        <p:xfrm>
          <a:off x="2665733" y="1392637"/>
          <a:ext cx="5397501" cy="25188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9167"/>
                <a:gridCol w="1799167"/>
                <a:gridCol w="1799167"/>
              </a:tblGrid>
              <a:tr h="839612">
                <a:tc>
                  <a:txBody>
                    <a:bodyPr/>
                    <a:lstStyle/>
                    <a:p>
                      <a:endParaRPr lang="en-US" sz="2800" dirty="0">
                        <a:latin typeface="Roboto Light"/>
                        <a:cs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Nexa"/>
                          <a:cs typeface="Nexa"/>
                        </a:rPr>
                        <a:t>No vision</a:t>
                      </a:r>
                      <a:endParaRPr lang="en-US" sz="2800" dirty="0">
                        <a:latin typeface="Nexa"/>
                        <a:cs typeface="Nexa"/>
                      </a:endParaRPr>
                    </a:p>
                  </a:txBody>
                  <a:tcPr anchor="ctr"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Nexa"/>
                          <a:cs typeface="Nexa"/>
                        </a:rPr>
                        <a:t>Vision</a:t>
                      </a:r>
                      <a:endParaRPr lang="en-US" sz="2800" dirty="0">
                        <a:latin typeface="Nexa"/>
                        <a:cs typeface="Nexa"/>
                      </a:endParaRPr>
                    </a:p>
                  </a:txBody>
                  <a:tcPr anchor="ctr"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9612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Nexa"/>
                          <a:cs typeface="Nexa"/>
                        </a:rPr>
                        <a:t>No touch</a:t>
                      </a:r>
                      <a:endParaRPr lang="en-US" sz="2800" dirty="0">
                        <a:latin typeface="Nexa"/>
                        <a:cs typeface="Nexa"/>
                      </a:endParaRP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kern="1200" dirty="0" smtClean="0">
                          <a:solidFill>
                            <a:srgbClr val="FF9F1B"/>
                          </a:solidFill>
                          <a:latin typeface="Pe-icon-7-stroke"/>
                          <a:ea typeface="+mn-ea"/>
                          <a:cs typeface="Pe-icon-7-stroke"/>
                        </a:rPr>
                        <a:t></a:t>
                      </a:r>
                      <a:endParaRPr lang="en-US" sz="54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9612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Nexa"/>
                          <a:cs typeface="Nexa"/>
                        </a:rPr>
                        <a:t>Touch</a:t>
                      </a:r>
                      <a:endParaRPr lang="en-US" sz="2800" dirty="0">
                        <a:latin typeface="Nexa"/>
                        <a:cs typeface="Nexa"/>
                      </a:endParaRP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kern="1200" dirty="0" smtClean="0">
                          <a:solidFill>
                            <a:srgbClr val="0082FF"/>
                          </a:solidFill>
                          <a:latin typeface="Pe-icon-7-stroke"/>
                          <a:ea typeface="+mn-ea"/>
                          <a:cs typeface="Pe-icon-7-stroke"/>
                        </a:rPr>
                        <a:t></a:t>
                      </a:r>
                      <a:endParaRPr lang="en-US" sz="4000" dirty="0">
                        <a:solidFill>
                          <a:srgbClr val="0082FF"/>
                        </a:solidFill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kern="1200" dirty="0" smtClean="0">
                          <a:solidFill>
                            <a:srgbClr val="0082FF"/>
                          </a:solidFill>
                          <a:latin typeface="Pe-icon-7-stroke"/>
                          <a:ea typeface="+mn-ea"/>
                          <a:cs typeface="Pe-icon-7-stroke"/>
                        </a:rPr>
                        <a:t></a:t>
                      </a:r>
                      <a:r>
                        <a:rPr lang="en-US" sz="4000" kern="1200" dirty="0" smtClean="0">
                          <a:solidFill>
                            <a:srgbClr val="FF9F1B"/>
                          </a:solidFill>
                          <a:latin typeface="Pe-icon-7-stroke"/>
                          <a:ea typeface="+mn-ea"/>
                          <a:cs typeface="Pe-icon-7-stroke"/>
                        </a:rPr>
                        <a:t></a:t>
                      </a:r>
                      <a:endParaRPr lang="en-US" sz="54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8107684" y="2661373"/>
            <a:ext cx="3878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Roboto Light"/>
                <a:cs typeface="Roboto Light"/>
              </a:rPr>
              <a:t>}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5" name="TextBox 4"/>
          <p:cNvSpPr txBox="1"/>
          <p:nvPr/>
        </p:nvSpPr>
        <p:spPr>
          <a:xfrm rot="5400000">
            <a:off x="6139184" y="3720973"/>
            <a:ext cx="3878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Roboto Light"/>
                <a:cs typeface="Roboto Light"/>
              </a:rPr>
              <a:t>}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82831" y="2721272"/>
            <a:ext cx="22749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2FF"/>
                </a:solidFill>
                <a:latin typeface="Nexa"/>
                <a:cs typeface="Nexa"/>
              </a:rPr>
              <a:t>MAIN EFFECT </a:t>
            </a:r>
          </a:p>
          <a:p>
            <a:r>
              <a:rPr lang="en-US" sz="2400" dirty="0" smtClean="0">
                <a:solidFill>
                  <a:srgbClr val="0082FF"/>
                </a:solidFill>
                <a:latin typeface="Nexa"/>
                <a:cs typeface="Nexa"/>
              </a:rPr>
              <a:t>OF TOUCH</a:t>
            </a:r>
            <a:endParaRPr lang="en-US" sz="2400" dirty="0">
              <a:solidFill>
                <a:srgbClr val="0082FF"/>
              </a:solidFill>
              <a:latin typeface="Nexa"/>
              <a:cs typeface="Nex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09303" y="4237335"/>
            <a:ext cx="39253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9F1B"/>
                </a:solidFill>
                <a:latin typeface="Nexa"/>
                <a:cs typeface="Nexa"/>
              </a:rPr>
              <a:t>MAIN EFFECT OF VISION</a:t>
            </a:r>
            <a:endParaRPr lang="en-US" sz="2400" dirty="0">
              <a:solidFill>
                <a:srgbClr val="FF9F1B"/>
              </a:solidFill>
              <a:latin typeface="Nexa"/>
              <a:cs typeface="Nex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14279" y="352044"/>
            <a:ext cx="55507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82FF"/>
                </a:solidFill>
                <a:latin typeface="Nexa Bold" charset="0"/>
                <a:ea typeface="Nexa Bold" charset="0"/>
                <a:cs typeface="Nexa Bold" charset="0"/>
              </a:rPr>
              <a:t>FACTORIAL </a:t>
            </a:r>
            <a:r>
              <a:rPr lang="en-US" sz="4000" dirty="0" smtClean="0">
                <a:latin typeface="Nexa Bold" charset="0"/>
                <a:ea typeface="Nexa Bold" charset="0"/>
                <a:cs typeface="Nexa Bold" charset="0"/>
              </a:rPr>
              <a:t>DESIGNS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2147" y="5422900"/>
            <a:ext cx="112480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Roboto Light"/>
                <a:cs typeface="Roboto Light"/>
              </a:rPr>
              <a:t>Allow you to examine interactions between component processes without assuming pure insertion</a:t>
            </a:r>
            <a:endParaRPr lang="en-US" sz="24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482766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 dirty="0" smtClean="0">
                <a:latin typeface="Nexa"/>
                <a:cs typeface="Nexa"/>
              </a:rPr>
              <a:t>WATER DIFFUSION IN BRAIN TISSUE</a:t>
            </a:r>
            <a:endParaRPr lang="en-GB" sz="4400" dirty="0">
              <a:latin typeface="Nexa"/>
              <a:cs typeface="Nex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400" dirty="0" smtClean="0">
                <a:latin typeface="Roboto Light"/>
                <a:cs typeface="Roboto Light"/>
              </a:rPr>
              <a:t>Depends upon the environment</a:t>
            </a:r>
            <a:r>
              <a:rPr lang="en-GB" sz="2400" dirty="0" smtClean="0">
                <a:latin typeface="Roboto Light"/>
                <a:cs typeface="Roboto Light"/>
              </a:rPr>
              <a:t>:</a:t>
            </a:r>
            <a:endParaRPr lang="en-GB" sz="2400" dirty="0" smtClean="0">
              <a:latin typeface="Roboto Light"/>
              <a:cs typeface="Roboto Light"/>
            </a:endParaRPr>
          </a:p>
          <a:p>
            <a:pPr marL="1028700" lvl="1" indent="-342900"/>
            <a:r>
              <a:rPr lang="en-GB" sz="2000" dirty="0" smtClean="0">
                <a:latin typeface="Roboto Light"/>
                <a:cs typeface="Roboto Light"/>
              </a:rPr>
              <a:t>Proportion of intracellular </a:t>
            </a:r>
            <a:r>
              <a:rPr lang="en-GB" sz="2000" dirty="0" err="1" smtClean="0">
                <a:latin typeface="Roboto Light"/>
                <a:cs typeface="Roboto Light"/>
              </a:rPr>
              <a:t>vs</a:t>
            </a:r>
            <a:r>
              <a:rPr lang="en-GB" sz="2000" dirty="0" smtClean="0">
                <a:latin typeface="Roboto Light"/>
                <a:cs typeface="Roboto Light"/>
              </a:rPr>
              <a:t> extracellular water: cytotoxic </a:t>
            </a:r>
            <a:r>
              <a:rPr lang="en-GB" sz="2000" dirty="0" err="1" smtClean="0">
                <a:latin typeface="Roboto Light"/>
                <a:cs typeface="Roboto Light"/>
              </a:rPr>
              <a:t>vs</a:t>
            </a:r>
            <a:r>
              <a:rPr lang="en-GB" sz="2000" dirty="0" smtClean="0">
                <a:latin typeface="Roboto Light"/>
                <a:cs typeface="Roboto Light"/>
              </a:rPr>
              <a:t> </a:t>
            </a:r>
            <a:r>
              <a:rPr lang="en-GB" sz="2000" dirty="0" err="1" smtClean="0">
                <a:latin typeface="Roboto Light"/>
                <a:cs typeface="Roboto Light"/>
              </a:rPr>
              <a:t>vasogenic</a:t>
            </a:r>
            <a:r>
              <a:rPr lang="en-GB" sz="2000" dirty="0" smtClean="0">
                <a:latin typeface="Roboto Light"/>
                <a:cs typeface="Roboto Light"/>
              </a:rPr>
              <a:t> oedema</a:t>
            </a:r>
          </a:p>
          <a:p>
            <a:pPr marL="1028700" lvl="1" indent="-342900"/>
            <a:r>
              <a:rPr lang="en-GB" sz="2000" dirty="0" smtClean="0">
                <a:latin typeface="Roboto Light"/>
                <a:cs typeface="Roboto Light"/>
              </a:rPr>
              <a:t>Extracellular structures/large molecules particularly in disease states</a:t>
            </a:r>
          </a:p>
          <a:p>
            <a:pPr marL="1028700" lvl="1" indent="-342900"/>
            <a:r>
              <a:rPr lang="en-GB" sz="2000" dirty="0" smtClean="0">
                <a:latin typeface="Roboto Light"/>
                <a:cs typeface="Roboto Light"/>
              </a:rPr>
              <a:t>Physical </a:t>
            </a:r>
            <a:r>
              <a:rPr lang="en-GB" sz="2000" dirty="0" smtClean="0">
                <a:latin typeface="Roboto Light"/>
                <a:cs typeface="Roboto Light"/>
              </a:rPr>
              <a:t>orientation of tissue </a:t>
            </a:r>
            <a:r>
              <a:rPr lang="en-GB" sz="2000" dirty="0" smtClean="0">
                <a:latin typeface="Roboto Light"/>
                <a:cs typeface="Roboto Light"/>
              </a:rPr>
              <a:t>(</a:t>
            </a:r>
            <a:r>
              <a:rPr lang="en-GB" sz="2000" dirty="0" err="1" smtClean="0">
                <a:latin typeface="Roboto Light"/>
                <a:cs typeface="Roboto Light"/>
              </a:rPr>
              <a:t>e.g.nerve</a:t>
            </a:r>
            <a:r>
              <a:rPr lang="en-GB" sz="2000" dirty="0" smtClean="0">
                <a:latin typeface="Roboto Light"/>
                <a:cs typeface="Roboto Light"/>
              </a:rPr>
              <a:t>  </a:t>
            </a:r>
            <a:r>
              <a:rPr lang="en-GB" sz="2000" dirty="0" smtClean="0">
                <a:latin typeface="Roboto Light"/>
                <a:cs typeface="Roboto Light"/>
              </a:rPr>
              <a:t>fibre </a:t>
            </a:r>
            <a:r>
              <a:rPr lang="en-GB" sz="2000" dirty="0" smtClean="0">
                <a:latin typeface="Roboto Light"/>
                <a:cs typeface="Roboto Light"/>
              </a:rPr>
              <a:t>direction)</a:t>
            </a:r>
            <a:endParaRPr lang="en-GB" sz="2000" dirty="0" smtClean="0">
              <a:latin typeface="Roboto Light"/>
              <a:cs typeface="Roboto Light"/>
            </a:endParaRPr>
          </a:p>
          <a:p>
            <a:endParaRPr lang="en-GB" sz="2400" dirty="0">
              <a:latin typeface="Roboto Light"/>
              <a:cs typeface="Roboto Light"/>
            </a:endParaRPr>
          </a:p>
        </p:txBody>
      </p:sp>
      <p:grpSp>
        <p:nvGrpSpPr>
          <p:cNvPr id="4" name="Group 12"/>
          <p:cNvGrpSpPr>
            <a:grpSpLocks/>
          </p:cNvGrpSpPr>
          <p:nvPr/>
        </p:nvGrpSpPr>
        <p:grpSpPr bwMode="auto">
          <a:xfrm>
            <a:off x="5435927" y="3446365"/>
            <a:ext cx="1320147" cy="2970330"/>
            <a:chOff x="2535" y="1917"/>
            <a:chExt cx="249" cy="1204"/>
          </a:xfrm>
        </p:grpSpPr>
        <p:sp>
          <p:nvSpPr>
            <p:cNvPr id="5" name="Oval 13"/>
            <p:cNvSpPr>
              <a:spLocks noChangeArrowheads="1"/>
            </p:cNvSpPr>
            <p:nvPr/>
          </p:nvSpPr>
          <p:spPr bwMode="auto">
            <a:xfrm>
              <a:off x="2567" y="1917"/>
              <a:ext cx="72" cy="80"/>
            </a:xfrm>
            <a:prstGeom prst="ellipse">
              <a:avLst/>
            </a:prstGeom>
            <a:solidFill>
              <a:schemeClr val="bg1"/>
            </a:solidFill>
            <a:ln w="9525" algn="ctr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GB"/>
            </a:p>
          </p:txBody>
        </p:sp>
        <p:sp>
          <p:nvSpPr>
            <p:cNvPr id="6" name="Freeform 14"/>
            <p:cNvSpPr>
              <a:spLocks/>
            </p:cNvSpPr>
            <p:nvPr/>
          </p:nvSpPr>
          <p:spPr bwMode="auto">
            <a:xfrm>
              <a:off x="2535" y="1997"/>
              <a:ext cx="249" cy="1124"/>
            </a:xfrm>
            <a:custGeom>
              <a:avLst/>
              <a:gdLst/>
              <a:ahLst/>
              <a:cxnLst>
                <a:cxn ang="0">
                  <a:pos x="103" y="1886"/>
                </a:cxn>
                <a:cxn ang="0">
                  <a:pos x="174" y="1754"/>
                </a:cxn>
                <a:cxn ang="0">
                  <a:pos x="316" y="1673"/>
                </a:cxn>
                <a:cxn ang="0">
                  <a:pos x="489" y="1876"/>
                </a:cxn>
                <a:cxn ang="0">
                  <a:pos x="286" y="1997"/>
                </a:cxn>
                <a:cxn ang="0">
                  <a:pos x="154" y="1977"/>
                </a:cxn>
                <a:cxn ang="0">
                  <a:pos x="73" y="1815"/>
                </a:cxn>
                <a:cxn ang="0">
                  <a:pos x="144" y="1511"/>
                </a:cxn>
                <a:cxn ang="0">
                  <a:pos x="326" y="1531"/>
                </a:cxn>
                <a:cxn ang="0">
                  <a:pos x="286" y="1724"/>
                </a:cxn>
                <a:cxn ang="0">
                  <a:pos x="255" y="1642"/>
                </a:cxn>
                <a:cxn ang="0">
                  <a:pos x="448" y="1430"/>
                </a:cxn>
                <a:cxn ang="0">
                  <a:pos x="377" y="1206"/>
                </a:cxn>
                <a:cxn ang="0">
                  <a:pos x="195" y="912"/>
                </a:cxn>
                <a:cxn ang="0">
                  <a:pos x="134" y="730"/>
                </a:cxn>
                <a:cxn ang="0">
                  <a:pos x="306" y="628"/>
                </a:cxn>
                <a:cxn ang="0">
                  <a:pos x="418" y="618"/>
                </a:cxn>
                <a:cxn ang="0">
                  <a:pos x="347" y="1095"/>
                </a:cxn>
                <a:cxn ang="0">
                  <a:pos x="124" y="1166"/>
                </a:cxn>
                <a:cxn ang="0">
                  <a:pos x="22" y="841"/>
                </a:cxn>
                <a:cxn ang="0">
                  <a:pos x="255" y="689"/>
                </a:cxn>
                <a:cxn ang="0">
                  <a:pos x="357" y="557"/>
                </a:cxn>
                <a:cxn ang="0">
                  <a:pos x="408" y="436"/>
                </a:cxn>
                <a:cxn ang="0">
                  <a:pos x="144" y="405"/>
                </a:cxn>
                <a:cxn ang="0">
                  <a:pos x="286" y="152"/>
                </a:cxn>
                <a:cxn ang="0">
                  <a:pos x="448" y="182"/>
                </a:cxn>
                <a:cxn ang="0">
                  <a:pos x="286" y="121"/>
                </a:cxn>
                <a:cxn ang="0">
                  <a:pos x="22" y="213"/>
                </a:cxn>
                <a:cxn ang="0">
                  <a:pos x="154" y="0"/>
                </a:cxn>
              </a:cxnLst>
              <a:rect l="0" t="0" r="r" b="b"/>
              <a:pathLst>
                <a:path w="494" h="2014">
                  <a:moveTo>
                    <a:pt x="103" y="1886"/>
                  </a:moveTo>
                  <a:cubicBezTo>
                    <a:pt x="121" y="1837"/>
                    <a:pt x="139" y="1789"/>
                    <a:pt x="174" y="1754"/>
                  </a:cubicBezTo>
                  <a:cubicBezTo>
                    <a:pt x="209" y="1719"/>
                    <a:pt x="264" y="1653"/>
                    <a:pt x="316" y="1673"/>
                  </a:cubicBezTo>
                  <a:cubicBezTo>
                    <a:pt x="368" y="1693"/>
                    <a:pt x="494" y="1822"/>
                    <a:pt x="489" y="1876"/>
                  </a:cubicBezTo>
                  <a:cubicBezTo>
                    <a:pt x="484" y="1930"/>
                    <a:pt x="342" y="1980"/>
                    <a:pt x="286" y="1997"/>
                  </a:cubicBezTo>
                  <a:cubicBezTo>
                    <a:pt x="230" y="2014"/>
                    <a:pt x="190" y="2007"/>
                    <a:pt x="154" y="1977"/>
                  </a:cubicBezTo>
                  <a:cubicBezTo>
                    <a:pt x="118" y="1947"/>
                    <a:pt x="75" y="1893"/>
                    <a:pt x="73" y="1815"/>
                  </a:cubicBezTo>
                  <a:cubicBezTo>
                    <a:pt x="71" y="1737"/>
                    <a:pt x="102" y="1558"/>
                    <a:pt x="144" y="1511"/>
                  </a:cubicBezTo>
                  <a:cubicBezTo>
                    <a:pt x="186" y="1464"/>
                    <a:pt x="302" y="1496"/>
                    <a:pt x="326" y="1531"/>
                  </a:cubicBezTo>
                  <a:cubicBezTo>
                    <a:pt x="350" y="1566"/>
                    <a:pt x="298" y="1706"/>
                    <a:pt x="286" y="1724"/>
                  </a:cubicBezTo>
                  <a:cubicBezTo>
                    <a:pt x="274" y="1742"/>
                    <a:pt x="228" y="1691"/>
                    <a:pt x="255" y="1642"/>
                  </a:cubicBezTo>
                  <a:cubicBezTo>
                    <a:pt x="282" y="1593"/>
                    <a:pt x="428" y="1503"/>
                    <a:pt x="448" y="1430"/>
                  </a:cubicBezTo>
                  <a:cubicBezTo>
                    <a:pt x="468" y="1357"/>
                    <a:pt x="419" y="1292"/>
                    <a:pt x="377" y="1206"/>
                  </a:cubicBezTo>
                  <a:cubicBezTo>
                    <a:pt x="335" y="1120"/>
                    <a:pt x="235" y="991"/>
                    <a:pt x="195" y="912"/>
                  </a:cubicBezTo>
                  <a:cubicBezTo>
                    <a:pt x="155" y="833"/>
                    <a:pt x="116" y="777"/>
                    <a:pt x="134" y="730"/>
                  </a:cubicBezTo>
                  <a:cubicBezTo>
                    <a:pt x="152" y="683"/>
                    <a:pt x="259" y="647"/>
                    <a:pt x="306" y="628"/>
                  </a:cubicBezTo>
                  <a:cubicBezTo>
                    <a:pt x="353" y="609"/>
                    <a:pt x="411" y="540"/>
                    <a:pt x="418" y="618"/>
                  </a:cubicBezTo>
                  <a:cubicBezTo>
                    <a:pt x="425" y="696"/>
                    <a:pt x="396" y="1004"/>
                    <a:pt x="347" y="1095"/>
                  </a:cubicBezTo>
                  <a:cubicBezTo>
                    <a:pt x="298" y="1186"/>
                    <a:pt x="178" y="1208"/>
                    <a:pt x="124" y="1166"/>
                  </a:cubicBezTo>
                  <a:cubicBezTo>
                    <a:pt x="70" y="1124"/>
                    <a:pt x="0" y="920"/>
                    <a:pt x="22" y="841"/>
                  </a:cubicBezTo>
                  <a:cubicBezTo>
                    <a:pt x="44" y="762"/>
                    <a:pt x="199" y="736"/>
                    <a:pt x="255" y="689"/>
                  </a:cubicBezTo>
                  <a:cubicBezTo>
                    <a:pt x="311" y="642"/>
                    <a:pt x="332" y="599"/>
                    <a:pt x="357" y="557"/>
                  </a:cubicBezTo>
                  <a:cubicBezTo>
                    <a:pt x="382" y="515"/>
                    <a:pt x="443" y="461"/>
                    <a:pt x="408" y="436"/>
                  </a:cubicBezTo>
                  <a:cubicBezTo>
                    <a:pt x="373" y="411"/>
                    <a:pt x="164" y="452"/>
                    <a:pt x="144" y="405"/>
                  </a:cubicBezTo>
                  <a:cubicBezTo>
                    <a:pt x="124" y="358"/>
                    <a:pt x="235" y="189"/>
                    <a:pt x="286" y="152"/>
                  </a:cubicBezTo>
                  <a:cubicBezTo>
                    <a:pt x="337" y="115"/>
                    <a:pt x="448" y="187"/>
                    <a:pt x="448" y="182"/>
                  </a:cubicBezTo>
                  <a:cubicBezTo>
                    <a:pt x="448" y="177"/>
                    <a:pt x="357" y="116"/>
                    <a:pt x="286" y="121"/>
                  </a:cubicBezTo>
                  <a:cubicBezTo>
                    <a:pt x="215" y="126"/>
                    <a:pt x="44" y="233"/>
                    <a:pt x="22" y="213"/>
                  </a:cubicBezTo>
                  <a:cubicBezTo>
                    <a:pt x="0" y="193"/>
                    <a:pt x="132" y="42"/>
                    <a:pt x="154" y="0"/>
                  </a:cubicBezTo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5075887" y="3716396"/>
            <a:ext cx="2040241" cy="2276475"/>
            <a:chOff x="1769" y="2930"/>
            <a:chExt cx="354" cy="1434"/>
          </a:xfrm>
        </p:grpSpPr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1769" y="2930"/>
              <a:ext cx="0" cy="142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>
              <a:off x="2123" y="2937"/>
              <a:ext cx="0" cy="14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0" name="Line 17"/>
          <p:cNvSpPr>
            <a:spLocks noChangeShapeType="1"/>
          </p:cNvSpPr>
          <p:nvPr/>
        </p:nvSpPr>
        <p:spPr bwMode="auto">
          <a:xfrm flipV="1">
            <a:off x="4715847" y="3626384"/>
            <a:ext cx="0" cy="225025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2031125" y="4190716"/>
            <a:ext cx="24602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E72236"/>
                </a:solidFill>
              </a:rPr>
              <a:t>Diffusion is greater in the axis parallel to the orientation of the nerve fibre</a:t>
            </a:r>
            <a:endParaRPr lang="en-GB" dirty="0">
              <a:solidFill>
                <a:srgbClr val="E72236"/>
              </a:solidFill>
            </a:endParaRPr>
          </a:p>
        </p:txBody>
      </p:sp>
      <p:sp>
        <p:nvSpPr>
          <p:cNvPr id="12" name="Line 17"/>
          <p:cNvSpPr>
            <a:spLocks noChangeShapeType="1"/>
          </p:cNvSpPr>
          <p:nvPr/>
        </p:nvSpPr>
        <p:spPr bwMode="auto">
          <a:xfrm flipV="1">
            <a:off x="5255908" y="6686725"/>
            <a:ext cx="1740193" cy="0"/>
          </a:xfrm>
          <a:prstGeom prst="line">
            <a:avLst/>
          </a:prstGeom>
          <a:noFill/>
          <a:ln w="38100">
            <a:solidFill>
              <a:srgbClr val="FF9F1B"/>
            </a:solidFill>
            <a:prstDash val="sysDash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7596167" y="6146666"/>
            <a:ext cx="3322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9F1B"/>
                </a:solidFill>
                <a:latin typeface="Roboto Light"/>
                <a:cs typeface="Roboto Light"/>
              </a:rPr>
              <a:t>Diffusion is less in the axis perpendicular to the nerve fibre</a:t>
            </a:r>
            <a:endParaRPr lang="en-GB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14" name="Line 17"/>
          <p:cNvSpPr>
            <a:spLocks noChangeShapeType="1"/>
          </p:cNvSpPr>
          <p:nvPr/>
        </p:nvSpPr>
        <p:spPr bwMode="auto">
          <a:xfrm rot="5400000" flipV="1">
            <a:off x="3845751" y="4856462"/>
            <a:ext cx="1740193" cy="0"/>
          </a:xfrm>
          <a:prstGeom prst="line">
            <a:avLst/>
          </a:prstGeom>
          <a:noFill/>
          <a:ln w="38100">
            <a:solidFill>
              <a:srgbClr val="E72236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392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3600" dirty="0" smtClean="0">
                <a:latin typeface="Nexa"/>
                <a:cs typeface="Nexa"/>
              </a:rPr>
              <a:t>EFFECT OF VARYING GRADIENT DIRECTION</a:t>
            </a:r>
            <a:endParaRPr lang="en-GB" sz="3600" dirty="0">
              <a:latin typeface="Nexa"/>
              <a:cs typeface="Nexa"/>
            </a:endParaRPr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1628801"/>
            <a:ext cx="10160000" cy="324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99924" y="4989147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latin typeface="Roboto Light"/>
                <a:cs typeface="Roboto Light"/>
              </a:rPr>
              <a:t>DWI</a:t>
            </a:r>
            <a:r>
              <a:rPr lang="en-US" sz="2400" baseline="-25000" dirty="0" err="1" smtClean="0">
                <a:latin typeface="Roboto Light"/>
                <a:cs typeface="Roboto Light"/>
              </a:rPr>
              <a:t>z</a:t>
            </a:r>
            <a:endParaRPr lang="en-US" sz="2400" baseline="-25000" dirty="0">
              <a:latin typeface="Roboto Light"/>
              <a:cs typeface="Roboto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71830" y="4989147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latin typeface="Roboto Light"/>
                <a:cs typeface="Roboto Light"/>
              </a:rPr>
              <a:t>DWI</a:t>
            </a:r>
            <a:r>
              <a:rPr lang="en-US" sz="2400" baseline="-25000" dirty="0" err="1">
                <a:latin typeface="Roboto Light"/>
                <a:cs typeface="Roboto Light"/>
              </a:rPr>
              <a:t>x</a:t>
            </a:r>
            <a:endParaRPr lang="en-US" sz="2400" baseline="-25000" dirty="0">
              <a:latin typeface="Roboto Light"/>
              <a:cs typeface="Roboto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13907" y="4989147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latin typeface="Roboto Light"/>
                <a:cs typeface="Roboto Light"/>
              </a:rPr>
              <a:t>DWI</a:t>
            </a:r>
            <a:r>
              <a:rPr lang="en-US" sz="2400" baseline="-25000" dirty="0" err="1">
                <a:latin typeface="Roboto Light"/>
                <a:cs typeface="Roboto Light"/>
              </a:rPr>
              <a:t>y</a:t>
            </a:r>
            <a:endParaRPr lang="en-US" sz="2400" baseline="-25000" dirty="0">
              <a:latin typeface="Roboto Light"/>
              <a:cs typeface="Roboto Ligh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0644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8300"/>
            <a:ext cx="109728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dirty="0" smtClean="0">
                <a:solidFill>
                  <a:srgbClr val="FF9F1B"/>
                </a:solidFill>
                <a:latin typeface="Nexa"/>
                <a:cs typeface="Nexa"/>
              </a:rPr>
              <a:t>TRACTOGRAPHY </a:t>
            </a:r>
            <a:br>
              <a:rPr lang="en-GB" sz="4400" dirty="0" smtClean="0">
                <a:solidFill>
                  <a:srgbClr val="FF9F1B"/>
                </a:solidFill>
                <a:latin typeface="Nexa"/>
                <a:cs typeface="Nexa"/>
              </a:rPr>
            </a:br>
            <a:r>
              <a:rPr lang="en-GB" sz="4400" dirty="0" smtClean="0">
                <a:solidFill>
                  <a:srgbClr val="37333B"/>
                </a:solidFill>
                <a:latin typeface="Nexa"/>
                <a:cs typeface="Nexa"/>
              </a:rPr>
              <a:t>OVERVIEW</a:t>
            </a:r>
            <a:endParaRPr lang="en-GB" sz="4400" dirty="0">
              <a:solidFill>
                <a:srgbClr val="37333B"/>
              </a:solidFill>
              <a:latin typeface="Nexa"/>
              <a:cs typeface="Nex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79941"/>
            <a:ext cx="10972800" cy="2475275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GB" sz="2600" dirty="0" smtClean="0">
                <a:latin typeface="Roboto Light"/>
                <a:cs typeface="Roboto Light"/>
              </a:rPr>
              <a:t>Not actually a measure of individual axons, rather the data extracted from the imaging data is used to infer where fibre tracts are</a:t>
            </a:r>
          </a:p>
          <a:p>
            <a:pPr marL="457200" indent="-457200">
              <a:buFont typeface="Arial"/>
              <a:buChar char="•"/>
            </a:pPr>
            <a:r>
              <a:rPr lang="en-GB" sz="2600" dirty="0" err="1" smtClean="0">
                <a:latin typeface="Roboto Light"/>
                <a:cs typeface="Roboto Light"/>
              </a:rPr>
              <a:t>Voxels</a:t>
            </a:r>
            <a:r>
              <a:rPr lang="en-GB" sz="2600" dirty="0" smtClean="0">
                <a:latin typeface="Roboto Light"/>
                <a:cs typeface="Roboto Light"/>
              </a:rPr>
              <a:t> are connected based upon similarities in the maximum diffusion direction</a:t>
            </a:r>
          </a:p>
          <a:p>
            <a:r>
              <a:rPr lang="en-GB" sz="2800" dirty="0" smtClean="0"/>
              <a:t> </a:t>
            </a:r>
            <a:endParaRPr lang="en-GB" sz="2800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66" t="23155" r="35521" b="33948"/>
          <a:stretch>
            <a:fillRect/>
          </a:stretch>
        </p:blipFill>
        <p:spPr bwMode="auto">
          <a:xfrm>
            <a:off x="2555607" y="3338990"/>
            <a:ext cx="2785533" cy="302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45966" t="23155" r="35521" b="33948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25" t="26039" r="8650" b="48763"/>
          <a:stretch>
            <a:fillRect/>
          </a:stretch>
        </p:blipFill>
        <p:spPr bwMode="auto">
          <a:xfrm>
            <a:off x="7056108" y="3383995"/>
            <a:ext cx="4119033" cy="280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74025" t="26039" r="8650" b="48763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1" y="6334780"/>
            <a:ext cx="38757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>
                <a:latin typeface="Roboto Light"/>
                <a:cs typeface="Roboto Light"/>
              </a:rPr>
              <a:t>Johansen-Berg  et al.</a:t>
            </a:r>
          </a:p>
          <a:p>
            <a:r>
              <a:rPr lang="en-GB" sz="1200" dirty="0" smtClean="0">
                <a:latin typeface="Roboto Light"/>
                <a:cs typeface="Roboto Light"/>
              </a:rPr>
              <a:t>Ann Rev. </a:t>
            </a:r>
            <a:r>
              <a:rPr lang="en-GB" sz="1200" dirty="0" err="1" smtClean="0">
                <a:latin typeface="Roboto Light"/>
                <a:cs typeface="Roboto Light"/>
              </a:rPr>
              <a:t>Neurosci</a:t>
            </a:r>
            <a:r>
              <a:rPr lang="en-GB" sz="1200" dirty="0" smtClean="0">
                <a:latin typeface="Roboto Light"/>
                <a:cs typeface="Roboto Light"/>
              </a:rPr>
              <a:t> 32:75-94 (2009) </a:t>
            </a:r>
          </a:p>
        </p:txBody>
      </p:sp>
    </p:spTree>
    <p:extLst>
      <p:ext uri="{BB962C8B-B14F-4D97-AF65-F5344CB8AC3E}">
        <p14:creationId xmlns:p14="http://schemas.microsoft.com/office/powerpoint/2010/main" val="1407675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dirty="0" smtClean="0">
                <a:solidFill>
                  <a:srgbClr val="FF9F1B"/>
                </a:solidFill>
                <a:latin typeface="Nexa"/>
                <a:cs typeface="Nexa"/>
              </a:rPr>
              <a:t>TRACTOGRAPHY</a:t>
            </a:r>
            <a:r>
              <a:rPr lang="en-GB" sz="4000" dirty="0" smtClean="0">
                <a:latin typeface="Nexa"/>
                <a:cs typeface="Nexa"/>
              </a:rPr>
              <a:t> </a:t>
            </a:r>
            <a:r>
              <a:rPr lang="en-GB" sz="4000" dirty="0" smtClean="0">
                <a:latin typeface="Nexa"/>
                <a:cs typeface="Nexa"/>
              </a:rPr>
              <a:t/>
            </a:r>
            <a:br>
              <a:rPr lang="en-GB" sz="4000" dirty="0" smtClean="0">
                <a:latin typeface="Nexa"/>
                <a:cs typeface="Nexa"/>
              </a:rPr>
            </a:br>
            <a:r>
              <a:rPr lang="en-GB" sz="4000" dirty="0" smtClean="0">
                <a:latin typeface="Nexa"/>
                <a:cs typeface="Nexa"/>
              </a:rPr>
              <a:t>TECHNIQUES </a:t>
            </a:r>
            <a:endParaRPr lang="en-GB" sz="4000" dirty="0">
              <a:latin typeface="Nexa"/>
              <a:cs typeface="Nexa"/>
            </a:endParaRPr>
          </a:p>
        </p:txBody>
      </p:sp>
      <p:pic>
        <p:nvPicPr>
          <p:cNvPr id="45057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5421" y="1538791"/>
            <a:ext cx="10381153" cy="1750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695400" y="3474005"/>
            <a:ext cx="11521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tabLst>
                <a:tab pos="95250" algn="l"/>
              </a:tabLst>
            </a:pPr>
            <a:r>
              <a:rPr lang="en-GB" sz="2400" dirty="0" smtClean="0">
                <a:latin typeface="Roboto Light"/>
                <a:cs typeface="Roboto Light"/>
              </a:rPr>
              <a:t>	Degree of anisotropy      	Streamline </a:t>
            </a:r>
            <a:r>
              <a:rPr lang="en-GB" sz="2400" dirty="0" err="1" smtClean="0">
                <a:latin typeface="Roboto Light"/>
                <a:cs typeface="Roboto Light"/>
              </a:rPr>
              <a:t>tractography</a:t>
            </a:r>
            <a:r>
              <a:rPr lang="en-GB" sz="2400" dirty="0" smtClean="0">
                <a:latin typeface="Roboto Light"/>
                <a:cs typeface="Roboto Light"/>
              </a:rPr>
              <a:t>    </a:t>
            </a:r>
            <a:r>
              <a:rPr lang="en-GB" sz="2400" dirty="0" smtClean="0">
                <a:latin typeface="Roboto Light"/>
                <a:cs typeface="Roboto Light"/>
              </a:rPr>
              <a:t>Probabilistic </a:t>
            </a:r>
            <a:r>
              <a:rPr lang="en-GB" sz="2400" dirty="0" err="1" smtClean="0">
                <a:latin typeface="Roboto Light"/>
                <a:cs typeface="Roboto Light"/>
              </a:rPr>
              <a:t>tractography</a:t>
            </a:r>
            <a:r>
              <a:rPr lang="en-GB" sz="2400" dirty="0" smtClean="0">
                <a:latin typeface="Roboto Light"/>
                <a:cs typeface="Roboto Light"/>
              </a:rPr>
              <a:t> </a:t>
            </a:r>
            <a:endParaRPr lang="en-GB" sz="2400" dirty="0">
              <a:latin typeface="Roboto Light"/>
              <a:cs typeface="Roboto Light"/>
            </a:endParaRPr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35428" y="3962596"/>
            <a:ext cx="10201133" cy="2256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0" y="6354325"/>
            <a:ext cx="44158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 smtClean="0">
                <a:latin typeface="Roboto Light"/>
                <a:cs typeface="Roboto Light"/>
              </a:rPr>
              <a:t>Nucifora</a:t>
            </a:r>
            <a:r>
              <a:rPr lang="en-GB" sz="1200" dirty="0" smtClean="0">
                <a:latin typeface="Roboto Light"/>
                <a:cs typeface="Roboto Light"/>
              </a:rPr>
              <a:t> et al. Radiology 245:2 (2007) 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641904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587" y="98630"/>
            <a:ext cx="11307047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000" dirty="0" smtClean="0">
                <a:solidFill>
                  <a:srgbClr val="FF9F1B"/>
                </a:solidFill>
                <a:latin typeface="Nexa"/>
                <a:cs typeface="Nexa"/>
              </a:rPr>
              <a:t>STREAMLINE (DETERMINISTIC) TRACTOGRAPHY</a:t>
            </a:r>
            <a:endParaRPr lang="en-GB" sz="4000" dirty="0">
              <a:solidFill>
                <a:srgbClr val="FF9F1B"/>
              </a:solidFill>
              <a:latin typeface="Nexa"/>
              <a:cs typeface="Nex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71898"/>
            <a:ext cx="10972800" cy="4947413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GB" sz="2800" dirty="0" smtClean="0">
                <a:latin typeface="Roboto Light"/>
                <a:cs typeface="Roboto Light"/>
              </a:rPr>
              <a:t>Connects neighbouring voxels from user defined voxels </a:t>
            </a:r>
            <a:endParaRPr lang="en-GB" sz="2800" dirty="0" smtClean="0">
              <a:latin typeface="Roboto Light"/>
              <a:cs typeface="Roboto Light"/>
            </a:endParaRPr>
          </a:p>
          <a:p>
            <a:pPr marL="1143000" lvl="1" indent="-457200"/>
            <a:r>
              <a:rPr lang="en-GB" sz="2400" dirty="0" smtClean="0">
                <a:latin typeface="Roboto Light"/>
                <a:cs typeface="Roboto Light"/>
              </a:rPr>
              <a:t>(</a:t>
            </a:r>
            <a:r>
              <a:rPr lang="en-GB" sz="2400" dirty="0" smtClean="0">
                <a:latin typeface="Roboto Light"/>
                <a:cs typeface="Roboto Light"/>
              </a:rPr>
              <a:t>SEED REGIONS) e.g. M1 for the CST</a:t>
            </a:r>
          </a:p>
          <a:p>
            <a:pPr marL="457200" indent="-457200">
              <a:buFont typeface="Arial"/>
              <a:buChar char="•"/>
            </a:pPr>
            <a:r>
              <a:rPr lang="en-GB" sz="2800" dirty="0" smtClean="0">
                <a:latin typeface="Roboto Light"/>
                <a:cs typeface="Roboto Light"/>
              </a:rPr>
              <a:t>User can define regions to restrict the output of a tract </a:t>
            </a:r>
            <a:endParaRPr lang="en-GB" sz="2800" dirty="0" smtClean="0">
              <a:latin typeface="Roboto Light"/>
              <a:cs typeface="Roboto Light"/>
            </a:endParaRPr>
          </a:p>
          <a:p>
            <a:pPr marL="1143000" lvl="1" indent="-457200"/>
            <a:r>
              <a:rPr lang="en-GB" sz="2400" dirty="0" smtClean="0">
                <a:latin typeface="Roboto Light"/>
                <a:cs typeface="Roboto Light"/>
              </a:rPr>
              <a:t>e.g</a:t>
            </a:r>
            <a:r>
              <a:rPr lang="en-GB" sz="2400" dirty="0" smtClean="0">
                <a:latin typeface="Roboto Light"/>
                <a:cs typeface="Roboto Light"/>
              </a:rPr>
              <a:t>. internal capsule for the CST</a:t>
            </a:r>
          </a:p>
          <a:p>
            <a:pPr marL="457200" indent="-457200">
              <a:buFont typeface="Arial"/>
              <a:buChar char="•"/>
            </a:pPr>
            <a:r>
              <a:rPr lang="en-GB" sz="2800" dirty="0" smtClean="0">
                <a:latin typeface="Roboto Light"/>
                <a:cs typeface="Roboto Light"/>
              </a:rPr>
              <a:t>Tracts are traced until termination criteria are met </a:t>
            </a:r>
            <a:endParaRPr lang="en-GB" sz="2800" dirty="0" smtClean="0">
              <a:latin typeface="Roboto Light"/>
              <a:cs typeface="Roboto Light"/>
            </a:endParaRPr>
          </a:p>
          <a:p>
            <a:pPr marL="1143000" lvl="1" indent="-457200"/>
            <a:r>
              <a:rPr lang="en-GB" sz="2400" dirty="0" smtClean="0">
                <a:latin typeface="Roboto Light"/>
                <a:cs typeface="Roboto Light"/>
              </a:rPr>
              <a:t>e.g</a:t>
            </a:r>
            <a:r>
              <a:rPr lang="en-GB" sz="2400" dirty="0" smtClean="0">
                <a:latin typeface="Roboto Light"/>
                <a:cs typeface="Roboto Light"/>
              </a:rPr>
              <a:t>. anisotropy drops below a certain level or there is an abrupt </a:t>
            </a:r>
            <a:r>
              <a:rPr lang="en-GB" sz="2400" dirty="0" smtClean="0">
                <a:latin typeface="Roboto Light"/>
                <a:cs typeface="Roboto Light"/>
              </a:rPr>
              <a:t>angulation</a:t>
            </a:r>
            <a:endParaRPr lang="en-GB" sz="2400" dirty="0" smtClean="0">
              <a:latin typeface="Roboto Light"/>
              <a:cs typeface="Roboto Light"/>
            </a:endParaRPr>
          </a:p>
          <a:p>
            <a:pPr marL="457200" indent="-457200">
              <a:buFont typeface="Arial"/>
              <a:buChar char="•"/>
            </a:pPr>
            <a:endParaRPr lang="en-GB" sz="2800" dirty="0" smtClean="0">
              <a:latin typeface="Roboto Light"/>
              <a:cs typeface="Roboto Light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l="33381" r="32736"/>
          <a:stretch/>
        </p:blipFill>
        <p:spPr bwMode="auto">
          <a:xfrm>
            <a:off x="8125957" y="4091196"/>
            <a:ext cx="3456443" cy="2256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"/>
          <p:cNvPicPr>
            <a:picLocks noChangeAspect="1" noChangeArrowheads="1"/>
          </p:cNvPicPr>
          <p:nvPr/>
        </p:nvPicPr>
        <p:blipFill rotWithShape="1">
          <a:blip r:embed="rId3" cstate="print"/>
          <a:srcRect l="33153" r="33706"/>
          <a:stretch/>
        </p:blipFill>
        <p:spPr bwMode="auto">
          <a:xfrm>
            <a:off x="4685591" y="4355793"/>
            <a:ext cx="3440366" cy="1750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0" y="6354325"/>
            <a:ext cx="44158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 smtClean="0">
                <a:latin typeface="Roboto Light"/>
                <a:cs typeface="Roboto Light"/>
              </a:rPr>
              <a:t>Nucifora</a:t>
            </a:r>
            <a:r>
              <a:rPr lang="en-GB" sz="1200" dirty="0" smtClean="0">
                <a:latin typeface="Roboto Light"/>
                <a:cs typeface="Roboto Light"/>
              </a:rPr>
              <a:t> et al. Radiology 245:2 (2007) 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121930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 dirty="0" smtClean="0">
                <a:solidFill>
                  <a:srgbClr val="FF9F1B"/>
                </a:solidFill>
                <a:latin typeface="Nexa"/>
                <a:cs typeface="Nexa"/>
              </a:rPr>
              <a:t>PROBABILISTIC TRACTOGRAPHY</a:t>
            </a:r>
            <a:endParaRPr lang="en-GB" sz="4400" dirty="0">
              <a:solidFill>
                <a:srgbClr val="FF9F1B"/>
              </a:solidFill>
              <a:latin typeface="Nexa"/>
              <a:cs typeface="Nex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93786"/>
            <a:ext cx="10972800" cy="4525963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GB" sz="2800" dirty="0" smtClean="0">
                <a:latin typeface="Roboto Light"/>
                <a:cs typeface="Roboto Light"/>
              </a:rPr>
              <a:t>Value of each </a:t>
            </a:r>
            <a:r>
              <a:rPr lang="en-GB" sz="2800" dirty="0" err="1" smtClean="0">
                <a:latin typeface="Roboto Light"/>
                <a:cs typeface="Roboto Light"/>
              </a:rPr>
              <a:t>voxel</a:t>
            </a:r>
            <a:r>
              <a:rPr lang="en-GB" sz="2800" dirty="0" smtClean="0">
                <a:latin typeface="Roboto Light"/>
                <a:cs typeface="Roboto Light"/>
              </a:rPr>
              <a:t> in the map = the probability the </a:t>
            </a:r>
            <a:r>
              <a:rPr lang="en-GB" sz="2800" dirty="0" err="1" smtClean="0">
                <a:latin typeface="Roboto Light"/>
                <a:cs typeface="Roboto Light"/>
              </a:rPr>
              <a:t>voxel</a:t>
            </a:r>
            <a:r>
              <a:rPr lang="en-GB" sz="2800" dirty="0" smtClean="0">
                <a:latin typeface="Roboto Light"/>
                <a:cs typeface="Roboto Light"/>
              </a:rPr>
              <a:t> is included in the diffusion path between the ROIs</a:t>
            </a:r>
          </a:p>
          <a:p>
            <a:pPr marL="457200" indent="-457200">
              <a:buFont typeface="Arial"/>
              <a:buChar char="•"/>
            </a:pPr>
            <a:r>
              <a:rPr lang="en-GB" sz="2800" dirty="0" smtClean="0">
                <a:latin typeface="Roboto Light"/>
                <a:cs typeface="Roboto Light"/>
              </a:rPr>
              <a:t>Run streamlines for each </a:t>
            </a:r>
            <a:r>
              <a:rPr lang="en-GB" sz="2800" dirty="0" err="1" smtClean="0">
                <a:latin typeface="Roboto Light"/>
                <a:cs typeface="Roboto Light"/>
              </a:rPr>
              <a:t>voxel</a:t>
            </a:r>
            <a:r>
              <a:rPr lang="en-GB" sz="2800" dirty="0" smtClean="0">
                <a:latin typeface="Roboto Light"/>
                <a:cs typeface="Roboto Light"/>
              </a:rPr>
              <a:t> in the seed ROI</a:t>
            </a:r>
          </a:p>
          <a:p>
            <a:pPr marL="457200" indent="-457200">
              <a:buFont typeface="Arial"/>
              <a:buChar char="•"/>
            </a:pPr>
            <a:r>
              <a:rPr lang="en-GB" sz="2800" dirty="0" smtClean="0">
                <a:latin typeface="Roboto Light"/>
                <a:cs typeface="Roboto Light"/>
              </a:rPr>
              <a:t>Provides quantitative probability of connection at each </a:t>
            </a:r>
            <a:r>
              <a:rPr lang="en-GB" sz="2800" dirty="0" err="1" smtClean="0">
                <a:latin typeface="Roboto Light"/>
                <a:cs typeface="Roboto Light"/>
              </a:rPr>
              <a:t>voxel</a:t>
            </a:r>
            <a:r>
              <a:rPr lang="en-GB" sz="2800" dirty="0" smtClean="0">
                <a:latin typeface="Roboto Light"/>
                <a:cs typeface="Roboto Light"/>
              </a:rPr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GB" sz="2800" dirty="0" smtClean="0">
                <a:latin typeface="Roboto Light"/>
                <a:cs typeface="Roboto Light"/>
              </a:rPr>
              <a:t>Allows tracking into regions where there is low anisotropy e.g. crossing or kissing fibres</a:t>
            </a:r>
            <a:endParaRPr lang="en-GB" sz="2800" dirty="0">
              <a:latin typeface="Roboto Light"/>
              <a:cs typeface="Roboto Light"/>
            </a:endParaRP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 rotWithShape="1">
          <a:blip r:embed="rId3" cstate="print"/>
          <a:srcRect l="67295"/>
          <a:stretch/>
        </p:blipFill>
        <p:spPr bwMode="auto">
          <a:xfrm>
            <a:off x="4466222" y="4268756"/>
            <a:ext cx="3395176" cy="1750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4" cstate="print"/>
          <a:srcRect l="67894"/>
          <a:stretch/>
        </p:blipFill>
        <p:spPr bwMode="auto">
          <a:xfrm>
            <a:off x="7861398" y="3962596"/>
            <a:ext cx="3275163" cy="2256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0" y="6354325"/>
            <a:ext cx="44158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 smtClean="0">
                <a:latin typeface="Roboto Light"/>
                <a:cs typeface="Roboto Light"/>
              </a:rPr>
              <a:t>Nucifora</a:t>
            </a:r>
            <a:r>
              <a:rPr lang="en-GB" sz="1200" dirty="0" smtClean="0">
                <a:latin typeface="Roboto Light"/>
                <a:cs typeface="Roboto Light"/>
              </a:rPr>
              <a:t> et al. Radiology 245:2 (2007) </a:t>
            </a:r>
            <a:endParaRPr lang="en-GB" sz="1200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97192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dirty="0" smtClean="0">
                <a:solidFill>
                  <a:srgbClr val="FF9F1B"/>
                </a:solidFill>
                <a:latin typeface="Nexa"/>
                <a:cs typeface="Nexa"/>
              </a:rPr>
              <a:t>CROSSING/KISSING FIBRES</a:t>
            </a:r>
            <a:endParaRPr lang="en-GB" sz="4000" dirty="0">
              <a:solidFill>
                <a:srgbClr val="FF9F1B"/>
              </a:solidFill>
              <a:latin typeface="Nexa"/>
              <a:cs typeface="Nexa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3208702" y="2216296"/>
            <a:ext cx="1343545" cy="2292824"/>
          </a:xfrm>
          <a:custGeom>
            <a:avLst/>
            <a:gdLst>
              <a:gd name="connsiteX0" fmla="*/ 0 w 1007659"/>
              <a:gd name="connsiteY0" fmla="*/ 0 h 2292824"/>
              <a:gd name="connsiteX1" fmla="*/ 846161 w 1007659"/>
              <a:gd name="connsiteY1" fmla="*/ 1105468 h 2292824"/>
              <a:gd name="connsiteX2" fmla="*/ 968991 w 1007659"/>
              <a:gd name="connsiteY2" fmla="*/ 2292824 h 229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7659" h="2292824">
                <a:moveTo>
                  <a:pt x="0" y="0"/>
                </a:moveTo>
                <a:cubicBezTo>
                  <a:pt x="342331" y="361665"/>
                  <a:pt x="684663" y="723331"/>
                  <a:pt x="846161" y="1105468"/>
                </a:cubicBezTo>
                <a:cubicBezTo>
                  <a:pt x="1007659" y="1487605"/>
                  <a:pt x="988325" y="1890214"/>
                  <a:pt x="968991" y="2292824"/>
                </a:cubicBezTo>
              </a:path>
            </a:pathLst>
          </a:custGeom>
          <a:ln w="38100" cmpd="sng">
            <a:solidFill>
              <a:srgbClr val="FF9F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/>
          <p:cNvSpPr/>
          <p:nvPr/>
        </p:nvSpPr>
        <p:spPr>
          <a:xfrm>
            <a:off x="3770862" y="2213865"/>
            <a:ext cx="1343545" cy="2292824"/>
          </a:xfrm>
          <a:custGeom>
            <a:avLst/>
            <a:gdLst>
              <a:gd name="connsiteX0" fmla="*/ 0 w 1007659"/>
              <a:gd name="connsiteY0" fmla="*/ 0 h 2292824"/>
              <a:gd name="connsiteX1" fmla="*/ 846161 w 1007659"/>
              <a:gd name="connsiteY1" fmla="*/ 1105468 h 2292824"/>
              <a:gd name="connsiteX2" fmla="*/ 968991 w 1007659"/>
              <a:gd name="connsiteY2" fmla="*/ 2292824 h 229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7659" h="2292824">
                <a:moveTo>
                  <a:pt x="0" y="0"/>
                </a:moveTo>
                <a:cubicBezTo>
                  <a:pt x="342331" y="361665"/>
                  <a:pt x="684663" y="723331"/>
                  <a:pt x="846161" y="1105468"/>
                </a:cubicBezTo>
                <a:cubicBezTo>
                  <a:pt x="1007659" y="1487605"/>
                  <a:pt x="988325" y="1890214"/>
                  <a:pt x="968991" y="2292824"/>
                </a:cubicBezTo>
              </a:path>
            </a:pathLst>
          </a:custGeom>
          <a:ln w="38100" cmpd="sng">
            <a:solidFill>
              <a:srgbClr val="2EC4B6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3096625" y="4734145"/>
            <a:ext cx="2220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latin typeface="Roboto Light"/>
                <a:cs typeface="Roboto Light"/>
              </a:rPr>
              <a:t>Crossing fibres</a:t>
            </a:r>
            <a:endParaRPr lang="en-GB" sz="2400" dirty="0">
              <a:latin typeface="Roboto Light"/>
              <a:cs typeface="Roboto Ligh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57614" y="4734145"/>
            <a:ext cx="2220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latin typeface="Roboto Light"/>
                <a:cs typeface="Roboto Light"/>
              </a:rPr>
              <a:t>Kissing fibres</a:t>
            </a:r>
            <a:endParaRPr lang="en-GB" sz="2400" dirty="0">
              <a:latin typeface="Roboto Light"/>
              <a:cs typeface="Roboto Ligh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94331" y="2746027"/>
            <a:ext cx="31509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>
                <a:latin typeface="Roboto Light"/>
                <a:cs typeface="Roboto Light"/>
              </a:rPr>
              <a:t>Low FA within the </a:t>
            </a:r>
            <a:r>
              <a:rPr lang="en-GB" sz="2800" dirty="0" err="1" smtClean="0">
                <a:latin typeface="Roboto Light"/>
                <a:cs typeface="Roboto Light"/>
              </a:rPr>
              <a:t>voxels</a:t>
            </a:r>
            <a:r>
              <a:rPr lang="en-GB" sz="2800" dirty="0" smtClean="0">
                <a:latin typeface="Roboto Light"/>
                <a:cs typeface="Roboto Light"/>
              </a:rPr>
              <a:t> of intersection </a:t>
            </a:r>
            <a:endParaRPr lang="en-GB" sz="2800" dirty="0">
              <a:latin typeface="Roboto Light"/>
              <a:cs typeface="Roboto Light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7317239" y="2033846"/>
            <a:ext cx="1097887" cy="2242783"/>
          </a:xfrm>
          <a:custGeom>
            <a:avLst/>
            <a:gdLst>
              <a:gd name="connsiteX0" fmla="*/ 40943 w 823415"/>
              <a:gd name="connsiteY0" fmla="*/ 0 h 2242783"/>
              <a:gd name="connsiteX1" fmla="*/ 627797 w 823415"/>
              <a:gd name="connsiteY1" fmla="*/ 723332 h 2242783"/>
              <a:gd name="connsiteX2" fmla="*/ 736979 w 823415"/>
              <a:gd name="connsiteY2" fmla="*/ 1228299 h 2242783"/>
              <a:gd name="connsiteX3" fmla="*/ 109182 w 823415"/>
              <a:gd name="connsiteY3" fmla="*/ 2088108 h 2242783"/>
              <a:gd name="connsiteX4" fmla="*/ 81886 w 823415"/>
              <a:gd name="connsiteY4" fmla="*/ 2156347 h 2242783"/>
              <a:gd name="connsiteX5" fmla="*/ 68239 w 823415"/>
              <a:gd name="connsiteY5" fmla="*/ 2156347 h 2242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3415" h="2242783">
                <a:moveTo>
                  <a:pt x="40943" y="0"/>
                </a:moveTo>
                <a:cubicBezTo>
                  <a:pt x="276367" y="259308"/>
                  <a:pt x="511791" y="518616"/>
                  <a:pt x="627797" y="723332"/>
                </a:cubicBezTo>
                <a:cubicBezTo>
                  <a:pt x="743803" y="928048"/>
                  <a:pt x="823415" y="1000836"/>
                  <a:pt x="736979" y="1228299"/>
                </a:cubicBezTo>
                <a:cubicBezTo>
                  <a:pt x="650543" y="1455762"/>
                  <a:pt x="218364" y="1933433"/>
                  <a:pt x="109182" y="2088108"/>
                </a:cubicBezTo>
                <a:cubicBezTo>
                  <a:pt x="0" y="2242783"/>
                  <a:pt x="88710" y="2144974"/>
                  <a:pt x="81886" y="2156347"/>
                </a:cubicBezTo>
                <a:cubicBezTo>
                  <a:pt x="75062" y="2167720"/>
                  <a:pt x="71650" y="2162033"/>
                  <a:pt x="68239" y="2156347"/>
                </a:cubicBezTo>
              </a:path>
            </a:pathLst>
          </a:custGeom>
          <a:ln w="38100" cmpd="sng">
            <a:solidFill>
              <a:srgbClr val="2EC4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 18"/>
          <p:cNvSpPr/>
          <p:nvPr/>
        </p:nvSpPr>
        <p:spPr>
          <a:xfrm>
            <a:off x="8303891" y="2088440"/>
            <a:ext cx="1097887" cy="2242783"/>
          </a:xfrm>
          <a:custGeom>
            <a:avLst/>
            <a:gdLst>
              <a:gd name="connsiteX0" fmla="*/ 40943 w 823415"/>
              <a:gd name="connsiteY0" fmla="*/ 0 h 2242783"/>
              <a:gd name="connsiteX1" fmla="*/ 627797 w 823415"/>
              <a:gd name="connsiteY1" fmla="*/ 723332 h 2242783"/>
              <a:gd name="connsiteX2" fmla="*/ 736979 w 823415"/>
              <a:gd name="connsiteY2" fmla="*/ 1228299 h 2242783"/>
              <a:gd name="connsiteX3" fmla="*/ 109182 w 823415"/>
              <a:gd name="connsiteY3" fmla="*/ 2088108 h 2242783"/>
              <a:gd name="connsiteX4" fmla="*/ 81886 w 823415"/>
              <a:gd name="connsiteY4" fmla="*/ 2156347 h 2242783"/>
              <a:gd name="connsiteX5" fmla="*/ 68239 w 823415"/>
              <a:gd name="connsiteY5" fmla="*/ 2156347 h 2242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3415" h="2242783">
                <a:moveTo>
                  <a:pt x="40943" y="0"/>
                </a:moveTo>
                <a:cubicBezTo>
                  <a:pt x="276367" y="259308"/>
                  <a:pt x="511791" y="518616"/>
                  <a:pt x="627797" y="723332"/>
                </a:cubicBezTo>
                <a:cubicBezTo>
                  <a:pt x="743803" y="928048"/>
                  <a:pt x="823415" y="1000836"/>
                  <a:pt x="736979" y="1228299"/>
                </a:cubicBezTo>
                <a:cubicBezTo>
                  <a:pt x="650543" y="1455762"/>
                  <a:pt x="218364" y="1933433"/>
                  <a:pt x="109182" y="2088108"/>
                </a:cubicBezTo>
                <a:cubicBezTo>
                  <a:pt x="0" y="2242783"/>
                  <a:pt x="88710" y="2144974"/>
                  <a:pt x="81886" y="2156347"/>
                </a:cubicBezTo>
                <a:cubicBezTo>
                  <a:pt x="75062" y="2167720"/>
                  <a:pt x="71650" y="2162033"/>
                  <a:pt x="68239" y="2156347"/>
                </a:cubicBezTo>
              </a:path>
            </a:pathLst>
          </a:custGeom>
          <a:ln w="38100" cmpd="sng">
            <a:solidFill>
              <a:srgbClr val="FF9F1B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dirty="0" smtClean="0">
                <a:solidFill>
                  <a:srgbClr val="FF9F1B"/>
                </a:solidFill>
                <a:latin typeface="Nexa"/>
                <a:cs typeface="Nexa"/>
              </a:rPr>
              <a:t>CROSSING/KISSING FIBRES</a:t>
            </a:r>
            <a:endParaRPr lang="en-GB" sz="4000" dirty="0">
              <a:solidFill>
                <a:srgbClr val="FF9F1B"/>
              </a:solidFill>
              <a:latin typeface="Nexa"/>
              <a:cs typeface="Nexa"/>
            </a:endParaRPr>
          </a:p>
        </p:txBody>
      </p:sp>
      <p:pic>
        <p:nvPicPr>
          <p:cNvPr id="4" name="Picture 6" descr="fig5-JMolNeurosci34-51-2008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15581" y="1898831"/>
            <a:ext cx="7326684" cy="400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215347" y="6129301"/>
            <a:ext cx="2492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 err="1" smtClean="0">
                <a:latin typeface="Roboto Light"/>
                <a:cs typeface="Roboto Light"/>
              </a:rPr>
              <a:t>Assaf</a:t>
            </a:r>
            <a:r>
              <a:rPr lang="en-GB" sz="1200" dirty="0" smtClean="0">
                <a:latin typeface="Roboto Light"/>
                <a:cs typeface="Roboto Light"/>
              </a:rPr>
              <a:t> et al</a:t>
            </a:r>
          </a:p>
          <a:p>
            <a:r>
              <a:rPr lang="en-GB" sz="1200" dirty="0" smtClean="0">
                <a:latin typeface="Roboto Light"/>
                <a:cs typeface="Roboto Light"/>
              </a:rPr>
              <a:t>J Mol </a:t>
            </a:r>
            <a:r>
              <a:rPr lang="en-GB" sz="1200" dirty="0" err="1" smtClean="0">
                <a:latin typeface="Roboto Light"/>
                <a:cs typeface="Roboto Light"/>
              </a:rPr>
              <a:t>Neurosci</a:t>
            </a:r>
            <a:r>
              <a:rPr lang="en-GB" sz="1200" dirty="0" smtClean="0">
                <a:latin typeface="Roboto Light"/>
                <a:cs typeface="Roboto Light"/>
              </a:rPr>
              <a:t> 34(1) 51-61 (2008)</a:t>
            </a:r>
            <a:endParaRPr lang="en-GB" sz="1200" dirty="0">
              <a:latin typeface="Roboto Light"/>
              <a:cs typeface="Roboto Ligh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dirty="0" smtClean="0">
                <a:solidFill>
                  <a:srgbClr val="FF9F1B"/>
                </a:solidFill>
                <a:latin typeface="Nexa"/>
                <a:cs typeface="Nexa"/>
              </a:rPr>
              <a:t>DTI </a:t>
            </a:r>
            <a:br>
              <a:rPr lang="en-GB" sz="4000" dirty="0" smtClean="0">
                <a:solidFill>
                  <a:srgbClr val="FF9F1B"/>
                </a:solidFill>
                <a:latin typeface="Nexa"/>
                <a:cs typeface="Nexa"/>
              </a:rPr>
            </a:br>
            <a:r>
              <a:rPr lang="en-GB" sz="4000" dirty="0" smtClean="0">
                <a:solidFill>
                  <a:srgbClr val="37333B"/>
                </a:solidFill>
                <a:latin typeface="Nexa"/>
                <a:cs typeface="Nexa"/>
              </a:rPr>
              <a:t>TRACTS</a:t>
            </a:r>
            <a:endParaRPr lang="en-GB" sz="4000" dirty="0">
              <a:solidFill>
                <a:srgbClr val="37333B"/>
              </a:solidFill>
              <a:latin typeface="Nexa"/>
              <a:cs typeface="Nex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354325"/>
            <a:ext cx="44158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 smtClean="0">
                <a:latin typeface="Roboto Light"/>
                <a:cs typeface="Roboto Light"/>
              </a:rPr>
              <a:t>Nucifora</a:t>
            </a:r>
            <a:r>
              <a:rPr lang="en-GB" sz="1200" dirty="0" smtClean="0">
                <a:latin typeface="Roboto Light"/>
                <a:cs typeface="Roboto Light"/>
              </a:rPr>
              <a:t> et al. Radiology 245:2 (2007) </a:t>
            </a:r>
            <a:endParaRPr lang="en-GB" sz="1200" dirty="0">
              <a:latin typeface="Roboto Light"/>
              <a:cs typeface="Roboto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36093" y="4689140"/>
            <a:ext cx="322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err="1" smtClean="0">
                <a:latin typeface="Roboto Light"/>
                <a:cs typeface="Roboto Light"/>
              </a:rPr>
              <a:t>Corticospinal</a:t>
            </a:r>
            <a:r>
              <a:rPr lang="en-GB" sz="2400" dirty="0" smtClean="0">
                <a:latin typeface="Roboto Light"/>
                <a:cs typeface="Roboto Light"/>
              </a:rPr>
              <a:t> </a:t>
            </a:r>
            <a:r>
              <a:rPr lang="en-GB" sz="2400" dirty="0" smtClean="0">
                <a:latin typeface="Roboto Light"/>
                <a:cs typeface="Roboto Light"/>
              </a:rPr>
              <a:t>Tracts </a:t>
            </a:r>
            <a:r>
              <a:rPr lang="en-GB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Probabilistic</a:t>
            </a:r>
            <a:endParaRPr lang="en-GB" sz="2400" dirty="0">
              <a:solidFill>
                <a:srgbClr val="FF9F1B"/>
              </a:solidFill>
              <a:latin typeface="Roboto Light"/>
              <a:cs typeface="Roboto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75488" y="4689140"/>
            <a:ext cx="414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err="1" smtClean="0">
                <a:latin typeface="Roboto Light"/>
                <a:cs typeface="Roboto Light"/>
              </a:rPr>
              <a:t>Corticospinal</a:t>
            </a:r>
            <a:r>
              <a:rPr lang="en-GB" sz="2400" dirty="0" smtClean="0">
                <a:latin typeface="Roboto Light"/>
                <a:cs typeface="Roboto Light"/>
              </a:rPr>
              <a:t> </a:t>
            </a:r>
            <a:r>
              <a:rPr lang="en-GB" sz="2400" dirty="0" smtClean="0">
                <a:latin typeface="Roboto Light"/>
                <a:cs typeface="Roboto Light"/>
              </a:rPr>
              <a:t>Tracts </a:t>
            </a:r>
            <a:r>
              <a:rPr lang="en-GB" sz="2400" dirty="0" smtClean="0">
                <a:solidFill>
                  <a:srgbClr val="FF9F1B"/>
                </a:solidFill>
                <a:latin typeface="Roboto Light"/>
                <a:cs typeface="Roboto Light"/>
              </a:rPr>
              <a:t>Streamline</a:t>
            </a:r>
            <a:r>
              <a:rPr lang="en-GB" sz="2400" dirty="0" smtClean="0">
                <a:latin typeface="Roboto Light"/>
                <a:cs typeface="Roboto Light"/>
              </a:rPr>
              <a:t> </a:t>
            </a:r>
            <a:endParaRPr lang="en-GB" sz="2400" dirty="0">
              <a:latin typeface="Roboto Light"/>
              <a:cs typeface="Roboto Light"/>
            </a:endParaRPr>
          </a:p>
        </p:txBody>
      </p:sp>
      <p:pic>
        <p:nvPicPr>
          <p:cNvPr id="55301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75487" y="1853825"/>
            <a:ext cx="4140200" cy="2419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2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36093" y="1853825"/>
            <a:ext cx="32258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8043408"/>
              </p:ext>
            </p:extLst>
          </p:nvPr>
        </p:nvGraphicFramePr>
        <p:xfrm>
          <a:off x="486747" y="1240625"/>
          <a:ext cx="4673601" cy="4572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7867"/>
                <a:gridCol w="1557867"/>
                <a:gridCol w="1557867"/>
              </a:tblGrid>
              <a:tr h="283375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Nexa"/>
                          <a:cs typeface="Nexa"/>
                        </a:rPr>
                        <a:t>Cognitive</a:t>
                      </a:r>
                      <a:r>
                        <a:rPr lang="en-US" sz="2400" b="1" baseline="0" dirty="0" smtClean="0">
                          <a:latin typeface="Nexa"/>
                          <a:cs typeface="Nexa"/>
                        </a:rPr>
                        <a:t> subtraction</a:t>
                      </a:r>
                      <a:endParaRPr lang="en-US" sz="2400" b="1" dirty="0">
                        <a:latin typeface="Nexa"/>
                        <a:cs typeface="Nex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2400" dirty="0">
                        <a:latin typeface="Roboto Light"/>
                        <a:cs typeface="Roboto Light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Nexa"/>
                          <a:cs typeface="Nexa"/>
                        </a:rPr>
                        <a:t>Task</a:t>
                      </a:r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2400" dirty="0">
                        <a:latin typeface="Roboto Light"/>
                        <a:cs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Nexa"/>
                          <a:cs typeface="Nexa"/>
                        </a:rPr>
                        <a:t>A</a:t>
                      </a:r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Nexa"/>
                          <a:cs typeface="Nexa"/>
                        </a:rPr>
                        <a:t>B</a:t>
                      </a:r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Process 1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2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0082FF"/>
                        </a:solidFill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3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0082FF"/>
                        </a:solidFill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4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0082FF"/>
                        </a:solidFill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F1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2FF"/>
                    </a:solidFill>
                  </a:tcPr>
                </a:tc>
              </a:tr>
              <a:tr h="550484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5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0082FF"/>
                        </a:solidFill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824917" y="352044"/>
            <a:ext cx="65294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8447AD"/>
                </a:solidFill>
                <a:latin typeface="Nexa Bold" charset="0"/>
                <a:ea typeface="Nexa Bold" charset="0"/>
                <a:cs typeface="Nexa Bold" charset="0"/>
              </a:rPr>
              <a:t>CONJUNCTION</a:t>
            </a:r>
            <a:r>
              <a:rPr lang="en-US" sz="4000" dirty="0" smtClean="0">
                <a:solidFill>
                  <a:srgbClr val="0082FF"/>
                </a:solidFill>
                <a:latin typeface="Nexa Bold" charset="0"/>
                <a:ea typeface="Nexa Bold" charset="0"/>
                <a:cs typeface="Nexa Bold" charset="0"/>
              </a:rPr>
              <a:t> </a:t>
            </a:r>
            <a:r>
              <a:rPr lang="en-US" sz="4000" dirty="0" smtClean="0">
                <a:latin typeface="Nexa Bold" charset="0"/>
                <a:ea typeface="Nexa Bold" charset="0"/>
                <a:cs typeface="Nexa Bold" charset="0"/>
              </a:rPr>
              <a:t>DESIGNS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973331"/>
              </p:ext>
            </p:extLst>
          </p:nvPr>
        </p:nvGraphicFramePr>
        <p:xfrm>
          <a:off x="5556250" y="1240625"/>
          <a:ext cx="6374555" cy="4572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49231"/>
                <a:gridCol w="1206331"/>
                <a:gridCol w="1206331"/>
                <a:gridCol w="1206331"/>
                <a:gridCol w="1206331"/>
              </a:tblGrid>
              <a:tr h="118275">
                <a:tc gridSpan="5"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Nexa"/>
                          <a:cs typeface="Nexa"/>
                        </a:rPr>
                        <a:t>Cognitive Conjunction</a:t>
                      </a:r>
                      <a:endParaRPr lang="en-US" sz="2400" b="1" dirty="0">
                        <a:latin typeface="Nexa"/>
                        <a:cs typeface="Nex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dirty="0">
                        <a:latin typeface="Nexa"/>
                        <a:cs typeface="Nexa"/>
                      </a:endParaRPr>
                    </a:p>
                  </a:txBody>
                  <a:tcPr anchor="ctr"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dirty="0">
                        <a:latin typeface="Nexa"/>
                        <a:cs typeface="Nexa"/>
                      </a:endParaRPr>
                    </a:p>
                  </a:txBody>
                  <a:tcPr anchor="ctr"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2400" dirty="0">
                        <a:latin typeface="Roboto Light"/>
                        <a:cs typeface="Roboto Light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Nexa"/>
                          <a:cs typeface="Nexa"/>
                        </a:rPr>
                        <a:t>Task Pair</a:t>
                      </a:r>
                      <a:r>
                        <a:rPr lang="en-US" sz="2400" baseline="0" dirty="0" smtClean="0">
                          <a:latin typeface="Nexa"/>
                          <a:cs typeface="Nexa"/>
                        </a:rPr>
                        <a:t> 1</a:t>
                      </a:r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Nexa"/>
                          <a:cs typeface="Nexa"/>
                        </a:rPr>
                        <a:t>Task Pair 2</a:t>
                      </a:r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2400" dirty="0">
                        <a:latin typeface="Roboto Light"/>
                        <a:cs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Nexa"/>
                          <a:cs typeface="Nexa"/>
                        </a:rPr>
                        <a:t>A</a:t>
                      </a:r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Nexa"/>
                          <a:cs typeface="Nexa"/>
                        </a:rPr>
                        <a:t>B</a:t>
                      </a:r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Nexa"/>
                          <a:cs typeface="Nexa"/>
                        </a:rPr>
                        <a:t>A</a:t>
                      </a:r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Nexa"/>
                          <a:cs typeface="Nexa"/>
                        </a:rPr>
                        <a:t>B</a:t>
                      </a:r>
                      <a:endParaRPr lang="en-US" sz="2400" dirty="0">
                        <a:latin typeface="Nexa"/>
                        <a:cs typeface="Nexa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Process 1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2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0082FF"/>
                        </a:solidFill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3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0082FF"/>
                        </a:solidFill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4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0082FF"/>
                        </a:solidFill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F1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47AD"/>
                    </a:solidFill>
                  </a:tcPr>
                </a:tc>
              </a:tr>
              <a:tr h="550484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latin typeface="Nexa"/>
                          <a:cs typeface="Nexa"/>
                        </a:rPr>
                        <a:t>5</a:t>
                      </a:r>
                    </a:p>
                  </a:txBody>
                  <a:tcPr anchor="ctr"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0082FF"/>
                        </a:solidFill>
                        <a:latin typeface="Roboto Light"/>
                        <a:cs typeface="Roboto Light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>
                        <a:solidFill>
                          <a:srgbClr val="FF9F1B"/>
                        </a:solidFill>
                        <a:latin typeface="Pe-icon-7-stroke"/>
                        <a:cs typeface="Pe-icon-7-stroke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927C">
                        <a:alpha val="3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044700" y="5994400"/>
            <a:ext cx="31156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Roboto Light"/>
                <a:cs typeface="Roboto Light"/>
              </a:rPr>
              <a:t>Activation vs. baseline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03524" y="5994400"/>
            <a:ext cx="48272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Roboto Light"/>
                <a:cs typeface="Roboto Light"/>
              </a:rPr>
              <a:t>Commonalities in activation vs. baseline across task pairs</a:t>
            </a:r>
            <a:endParaRPr lang="en-US" sz="2400" dirty="0">
              <a:latin typeface="Roboto Light"/>
              <a:cs typeface="Roboto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7001" y="6234668"/>
            <a:ext cx="1765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Roboto Light"/>
                <a:cs typeface="Roboto Light"/>
              </a:rPr>
              <a:t>Price &amp; </a:t>
            </a:r>
            <a:r>
              <a:rPr lang="en-US" sz="1200" dirty="0" err="1" smtClean="0">
                <a:latin typeface="Roboto Light"/>
                <a:cs typeface="Roboto Light"/>
              </a:rPr>
              <a:t>Friston</a:t>
            </a:r>
            <a:r>
              <a:rPr lang="en-US" sz="1200" dirty="0" smtClean="0">
                <a:latin typeface="Roboto Light"/>
                <a:cs typeface="Roboto Light"/>
              </a:rPr>
              <a:t> (1997). </a:t>
            </a:r>
            <a:r>
              <a:rPr lang="en-US" sz="1200" dirty="0" err="1" smtClean="0">
                <a:latin typeface="Roboto Light"/>
                <a:cs typeface="Roboto Light"/>
              </a:rPr>
              <a:t>Neuroimage</a:t>
            </a:r>
            <a:r>
              <a:rPr lang="en-US" sz="1200" dirty="0">
                <a:latin typeface="Roboto Light"/>
                <a:cs typeface="Roboto Light"/>
              </a:rPr>
              <a:t> </a:t>
            </a:r>
            <a:r>
              <a:rPr lang="en-US" sz="1200" dirty="0" smtClean="0">
                <a:latin typeface="Roboto Light"/>
                <a:cs typeface="Roboto Light"/>
              </a:rPr>
              <a:t>5, 261-170</a:t>
            </a:r>
            <a:endParaRPr lang="en-US" sz="1200" dirty="0">
              <a:latin typeface="Roboto Light"/>
              <a:cs typeface="Roboto Light"/>
            </a:endParaRPr>
          </a:p>
        </p:txBody>
      </p:sp>
      <p:sp>
        <p:nvSpPr>
          <p:cNvPr id="16" name="Left-Right Arrow 15"/>
          <p:cNvSpPr/>
          <p:nvPr/>
        </p:nvSpPr>
        <p:spPr>
          <a:xfrm>
            <a:off x="3225800" y="4724400"/>
            <a:ext cx="749300" cy="292100"/>
          </a:xfrm>
          <a:prstGeom prst="left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-Right Arrow 16"/>
          <p:cNvSpPr/>
          <p:nvPr/>
        </p:nvSpPr>
        <p:spPr>
          <a:xfrm>
            <a:off x="7950200" y="4730750"/>
            <a:ext cx="749300" cy="292100"/>
          </a:xfrm>
          <a:prstGeom prst="left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-Right Arrow 17"/>
          <p:cNvSpPr/>
          <p:nvPr/>
        </p:nvSpPr>
        <p:spPr>
          <a:xfrm>
            <a:off x="10350500" y="4730750"/>
            <a:ext cx="749300" cy="292100"/>
          </a:xfrm>
          <a:prstGeom prst="left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05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 flipV="1">
            <a:off x="0" y="1175658"/>
            <a:ext cx="12192000" cy="5682342"/>
          </a:xfrm>
          <a:prstGeom prst="rect">
            <a:avLst/>
          </a:prstGeom>
          <a:solidFill>
            <a:srgbClr val="37333B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0" y="0"/>
            <a:ext cx="12192000" cy="1175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700000">
            <a:off x="4842898" y="5602489"/>
            <a:ext cx="2506206" cy="2506206"/>
          </a:xfrm>
          <a:prstGeom prst="rect">
            <a:avLst/>
          </a:prstGeom>
          <a:noFill/>
          <a:ln w="190500">
            <a:solidFill>
              <a:srgbClr val="FF9F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142970" y="3619341"/>
            <a:ext cx="39060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spc="600" dirty="0" smtClean="0">
                <a:solidFill>
                  <a:schemeClr val="bg1"/>
                </a:solidFill>
                <a:latin typeface="Nexa Bold" charset="0"/>
                <a:ea typeface="Nexa Bold" charset="0"/>
                <a:cs typeface="Nexa Bold" charset="0"/>
              </a:rPr>
              <a:t>THANK YOU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01066" y="3429430"/>
            <a:ext cx="4989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spc="600" dirty="0" smtClean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DIFFUSION TENSOR IMAGING PART I</a:t>
            </a:r>
            <a:endParaRPr lang="en-US" sz="1200" i="1" spc="600" dirty="0" smtClean="0">
              <a:solidFill>
                <a:schemeClr val="bg1"/>
              </a:solidFill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524038" y="1824060"/>
            <a:ext cx="3143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Nexa Bold" charset="0"/>
                <a:ea typeface="Nexa Bold" charset="0"/>
                <a:cs typeface="Nexa Bold" charset="0"/>
              </a:rPr>
              <a:t>INTRODUCTION TO MRI</a:t>
            </a:r>
            <a:endParaRPr lang="en-US" sz="2000" dirty="0" smtClean="0">
              <a:solidFill>
                <a:schemeClr val="bg1"/>
              </a:solidFill>
              <a:latin typeface="Nexa Bold" charset="0"/>
              <a:ea typeface="Nexa Bold" charset="0"/>
              <a:cs typeface="Nexa Bold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5813728" y="2723107"/>
            <a:ext cx="564545" cy="0"/>
          </a:xfrm>
          <a:prstGeom prst="line">
            <a:avLst/>
          </a:prstGeom>
          <a:ln>
            <a:solidFill>
              <a:srgbClr val="FF9F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26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-28044" b="-28044"/>
          <a:stretch>
            <a:fillRect/>
          </a:stretch>
        </p:blipFill>
        <p:spPr>
          <a:xfrm>
            <a:off x="3484031" y="560614"/>
            <a:ext cx="5116286" cy="5755822"/>
          </a:xfrm>
        </p:spPr>
      </p:pic>
      <p:sp>
        <p:nvSpPr>
          <p:cNvPr id="4" name="TextBox 3"/>
          <p:cNvSpPr txBox="1"/>
          <p:nvPr/>
        </p:nvSpPr>
        <p:spPr>
          <a:xfrm>
            <a:off x="278008" y="6317905"/>
            <a:ext cx="4606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>
                <a:latin typeface="Roboto Light"/>
                <a:cs typeface="Roboto Light"/>
              </a:rPr>
              <a:t>Amaro</a:t>
            </a:r>
            <a:r>
              <a:rPr lang="en-US" sz="1200" dirty="0" smtClean="0">
                <a:latin typeface="Roboto Light"/>
                <a:cs typeface="Roboto Light"/>
              </a:rPr>
              <a:t>, Jr. &amp; Barker (2006). Study Design in fMRI: Basic Principles. Brain &amp; Cognition, 60, 220-232. </a:t>
            </a:r>
            <a:endParaRPr lang="en-US" sz="1200" dirty="0">
              <a:latin typeface="Roboto Light"/>
              <a:cs typeface="Roboto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076317" y="1854200"/>
            <a:ext cx="1524000" cy="3365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134125" y="1739900"/>
            <a:ext cx="1466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Roboto Light"/>
                <a:cs typeface="Roboto Light"/>
              </a:rPr>
              <a:t>Block design</a:t>
            </a:r>
            <a:endParaRPr lang="en-US" dirty="0">
              <a:latin typeface="Roboto Light"/>
              <a:cs typeface="Roboto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34125" y="3064431"/>
            <a:ext cx="1720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 Light"/>
                <a:cs typeface="Roboto Light"/>
              </a:rPr>
              <a:t>Event-related design</a:t>
            </a:r>
            <a:endParaRPr lang="en-US" dirty="0">
              <a:latin typeface="Roboto Light"/>
              <a:cs typeface="Roboto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34125" y="4406900"/>
            <a:ext cx="152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Roboto Light"/>
                <a:cs typeface="Roboto Light"/>
              </a:rPr>
              <a:t>Mixed design</a:t>
            </a:r>
            <a:endParaRPr lang="en-US" dirty="0"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354279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333B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 rot="2700000">
            <a:off x="4248348" y="-1847653"/>
            <a:ext cx="3695307" cy="3695307"/>
          </a:xfrm>
          <a:prstGeom prst="rect">
            <a:avLst/>
          </a:prstGeom>
          <a:noFill/>
          <a:ln w="101600">
            <a:solidFill>
              <a:srgbClr val="FF9F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953903" y="331440"/>
            <a:ext cx="2284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Nexa Bold" charset="0"/>
                <a:ea typeface="Nexa Bold" charset="0"/>
                <a:cs typeface="Nexa Bold" charset="0"/>
              </a:rPr>
              <a:t>WEEK </a:t>
            </a:r>
            <a:r>
              <a:rPr lang="en-US" sz="2000" dirty="0" smtClean="0">
                <a:solidFill>
                  <a:schemeClr val="bg1"/>
                </a:solidFill>
                <a:latin typeface="Nexa Bold" charset="0"/>
                <a:ea typeface="Nexa Bold" charset="0"/>
                <a:cs typeface="Nexa Bold" charset="0"/>
              </a:rPr>
              <a:t>5</a:t>
            </a:r>
            <a:endParaRPr lang="en-US" sz="2000" dirty="0" smtClean="0">
              <a:solidFill>
                <a:schemeClr val="bg1"/>
              </a:solidFill>
              <a:latin typeface="Nexa Bold" charset="0"/>
              <a:ea typeface="Nexa Bold" charset="0"/>
              <a:cs typeface="Nexa Bold" charset="0"/>
            </a:endParaRPr>
          </a:p>
          <a:p>
            <a:pPr algn="ctr"/>
            <a:r>
              <a:rPr lang="en-US" sz="2000" smtClean="0">
                <a:solidFill>
                  <a:schemeClr val="bg1"/>
                </a:solidFill>
                <a:latin typeface="Nexa Bold" charset="0"/>
                <a:ea typeface="Nexa Bold" charset="0"/>
                <a:cs typeface="Nexa Bold" charset="0"/>
              </a:rPr>
              <a:t>DIFFUSION MRI </a:t>
            </a:r>
            <a:r>
              <a:rPr lang="en-US" sz="2000" dirty="0" smtClean="0">
                <a:solidFill>
                  <a:schemeClr val="bg1"/>
                </a:solidFill>
                <a:latin typeface="Nexa Bold" charset="0"/>
                <a:ea typeface="Nexa Bold" charset="0"/>
                <a:cs typeface="Nexa Bold" charset="0"/>
              </a:rPr>
              <a:t>I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5813728" y="1230487"/>
            <a:ext cx="564545" cy="0"/>
          </a:xfrm>
          <a:prstGeom prst="line">
            <a:avLst/>
          </a:prstGeom>
          <a:ln>
            <a:solidFill>
              <a:srgbClr val="FF9F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108062" y="2940424"/>
            <a:ext cx="5975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spc="1400" dirty="0" smtClean="0">
                <a:solidFill>
                  <a:schemeClr val="bg1"/>
                </a:solidFill>
                <a:latin typeface="Roboto Light"/>
                <a:ea typeface="Nexa Bold" charset="0"/>
                <a:cs typeface="Roboto Light"/>
              </a:rPr>
              <a:t>TODAY’S CLASS</a:t>
            </a:r>
          </a:p>
        </p:txBody>
      </p:sp>
      <p:sp>
        <p:nvSpPr>
          <p:cNvPr id="3" name="Rectangle 2"/>
          <p:cNvSpPr/>
          <p:nvPr/>
        </p:nvSpPr>
        <p:spPr>
          <a:xfrm>
            <a:off x="4498407" y="3870855"/>
            <a:ext cx="3222231" cy="20159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sz="2000" dirty="0" smtClean="0">
                <a:solidFill>
                  <a:srgbClr val="FFFFFF"/>
                </a:solidFill>
                <a:latin typeface="Roboto Light"/>
                <a:cs typeface="Roboto Light"/>
              </a:rPr>
              <a:t>The diffusion principle</a:t>
            </a:r>
          </a:p>
          <a:p>
            <a:pPr algn="ctr">
              <a:spcAft>
                <a:spcPts val="1800"/>
              </a:spcAft>
            </a:pPr>
            <a:r>
              <a:rPr lang="en-US" sz="2000" dirty="0" smtClean="0">
                <a:solidFill>
                  <a:srgbClr val="FFFFFF"/>
                </a:solidFill>
                <a:latin typeface="Roboto Light"/>
                <a:cs typeface="Roboto Light"/>
              </a:rPr>
              <a:t>Diffusion measured by MRI</a:t>
            </a:r>
          </a:p>
          <a:p>
            <a:pPr algn="ctr">
              <a:spcAft>
                <a:spcPts val="1800"/>
              </a:spcAft>
            </a:pPr>
            <a:r>
              <a:rPr lang="en-US" sz="2000" dirty="0" smtClean="0">
                <a:solidFill>
                  <a:srgbClr val="FFFFFF"/>
                </a:solidFill>
                <a:latin typeface="Roboto Light"/>
                <a:cs typeface="Roboto Light"/>
              </a:rPr>
              <a:t>The tensor model</a:t>
            </a:r>
          </a:p>
          <a:p>
            <a:pPr algn="ctr">
              <a:spcAft>
                <a:spcPts val="1800"/>
              </a:spcAft>
            </a:pPr>
            <a:r>
              <a:rPr lang="en-US" sz="2000" dirty="0" smtClean="0">
                <a:solidFill>
                  <a:srgbClr val="FFFFFF"/>
                </a:solidFill>
                <a:latin typeface="Roboto Light"/>
                <a:cs typeface="Roboto Light"/>
              </a:rPr>
              <a:t>Imaging of diffusivity</a:t>
            </a:r>
            <a:endParaRPr lang="en-US" sz="2000" dirty="0">
              <a:solidFill>
                <a:srgbClr val="FFFFFF"/>
              </a:solidFill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567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4897" y="2433827"/>
            <a:ext cx="11522207" cy="130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</a:rPr>
              <a:t>Diffusion Tensor Imaging (DTI) is an </a:t>
            </a:r>
            <a:r>
              <a:rPr lang="en-GB" sz="2400" b="1" dirty="0" smtClean="0">
                <a:solidFill>
                  <a:schemeClr val="tx1"/>
                </a:solidFill>
                <a:latin typeface="Roboto Medium"/>
                <a:cs typeface="Roboto Medium"/>
              </a:rPr>
              <a:t>anatomical</a:t>
            </a: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</a:rPr>
              <a:t> MRI technique that measures </a:t>
            </a:r>
            <a:r>
              <a:rPr lang="en-GB" sz="2400" b="1" dirty="0">
                <a:solidFill>
                  <a:schemeClr val="tx1"/>
                </a:solidFill>
                <a:latin typeface="Roboto Medium"/>
                <a:cs typeface="Roboto Medium"/>
              </a:rPr>
              <a:t>macroscopic axonal </a:t>
            </a:r>
            <a:r>
              <a:rPr lang="en-GB" sz="2400" b="1" dirty="0" smtClean="0">
                <a:solidFill>
                  <a:schemeClr val="tx1"/>
                </a:solidFill>
                <a:latin typeface="Roboto Medium"/>
                <a:cs typeface="Roboto Medium"/>
              </a:rPr>
              <a:t>organization </a:t>
            </a: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</a:rPr>
              <a:t>in the </a:t>
            </a:r>
            <a:r>
              <a:rPr lang="en-GB" sz="2400" dirty="0">
                <a:solidFill>
                  <a:schemeClr val="tx1"/>
                </a:solidFill>
                <a:latin typeface="Roboto Light"/>
                <a:cs typeface="Roboto Light"/>
              </a:rPr>
              <a:t>brain by using </a:t>
            </a:r>
            <a:r>
              <a:rPr lang="en-GB" sz="2400" b="1" dirty="0" smtClean="0">
                <a:solidFill>
                  <a:schemeClr val="tx1"/>
                </a:solidFill>
                <a:latin typeface="Roboto Medium"/>
                <a:cs typeface="Roboto Medium"/>
              </a:rPr>
              <a:t>the </a:t>
            </a:r>
            <a:r>
              <a:rPr lang="en-GB" sz="2400" b="1" dirty="0">
                <a:solidFill>
                  <a:schemeClr val="tx1"/>
                </a:solidFill>
                <a:latin typeface="Roboto Medium"/>
                <a:cs typeface="Roboto Medium"/>
              </a:rPr>
              <a:t>diffusion of water molecules</a:t>
            </a:r>
            <a:r>
              <a:rPr lang="en-GB" sz="2400" b="1" dirty="0">
                <a:solidFill>
                  <a:schemeClr val="tx1"/>
                </a:solidFill>
                <a:latin typeface="Roboto Light"/>
                <a:cs typeface="Roboto Light"/>
              </a:rPr>
              <a:t> </a:t>
            </a:r>
            <a:r>
              <a:rPr lang="en-GB" sz="2400" dirty="0">
                <a:solidFill>
                  <a:schemeClr val="tx1"/>
                </a:solidFill>
                <a:latin typeface="Roboto Light"/>
                <a:cs typeface="Roboto Light"/>
              </a:rPr>
              <a:t>to generate </a:t>
            </a:r>
            <a:r>
              <a:rPr lang="en-GB" sz="2400" b="1" dirty="0">
                <a:solidFill>
                  <a:schemeClr val="tx1"/>
                </a:solidFill>
                <a:latin typeface="Roboto Light"/>
                <a:cs typeface="Roboto Light"/>
              </a:rPr>
              <a:t>contrast</a:t>
            </a:r>
            <a:r>
              <a:rPr lang="en-GB" sz="2400" dirty="0">
                <a:solidFill>
                  <a:schemeClr val="tx1"/>
                </a:solidFill>
                <a:latin typeface="Roboto Light"/>
                <a:cs typeface="Roboto Light"/>
              </a:rPr>
              <a:t> in </a:t>
            </a:r>
            <a:r>
              <a:rPr lang="en-GB" sz="2400" dirty="0" smtClean="0">
                <a:solidFill>
                  <a:schemeClr val="tx1"/>
                </a:solidFill>
                <a:latin typeface="Roboto Light"/>
                <a:cs typeface="Roboto Light"/>
              </a:rPr>
              <a:t>MR images.</a:t>
            </a:r>
          </a:p>
        </p:txBody>
      </p:sp>
      <p:grpSp>
        <p:nvGrpSpPr>
          <p:cNvPr id="49" name="Group 48"/>
          <p:cNvGrpSpPr>
            <a:grpSpLocks noChangeAspect="1"/>
          </p:cNvGrpSpPr>
          <p:nvPr/>
        </p:nvGrpSpPr>
        <p:grpSpPr>
          <a:xfrm>
            <a:off x="156000" y="3736740"/>
            <a:ext cx="11880000" cy="2599470"/>
            <a:chOff x="827584" y="3501008"/>
            <a:chExt cx="7404486" cy="2160240"/>
          </a:xfrm>
        </p:grpSpPr>
        <p:grpSp>
          <p:nvGrpSpPr>
            <p:cNvPr id="45" name="Group 44"/>
            <p:cNvGrpSpPr/>
            <p:nvPr/>
          </p:nvGrpSpPr>
          <p:grpSpPr>
            <a:xfrm>
              <a:off x="911931" y="3501008"/>
              <a:ext cx="7320139" cy="2160240"/>
              <a:chOff x="827584" y="3429000"/>
              <a:chExt cx="7320139" cy="216024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827584" y="3429000"/>
                <a:ext cx="7320139" cy="2160240"/>
                <a:chOff x="3060124" y="3815303"/>
                <a:chExt cx="7320139" cy="2160240"/>
              </a:xfrm>
            </p:grpSpPr>
            <p:pic>
              <p:nvPicPr>
                <p:cNvPr id="17" name="Picture 4"/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060124" y="3887311"/>
                  <a:ext cx="1146263" cy="109073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blipFill dpi="0" rotWithShape="0">
                        <a:blip/>
                        <a:srcRect/>
                        <a:stretch>
                          <a:fillRect/>
                        </a:stretch>
                      </a:blip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1047" t="54185" r="21888" b="18405"/>
                <a:stretch/>
              </p:blipFill>
              <p:spPr>
                <a:xfrm>
                  <a:off x="4965194" y="4705424"/>
                  <a:ext cx="976023" cy="989580"/>
                </a:xfrm>
                <a:prstGeom prst="rect">
                  <a:avLst/>
                </a:prstGeom>
              </p:spPr>
            </p:pic>
            <p:pic>
              <p:nvPicPr>
                <p:cNvPr id="19" name="Picture 18"/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8491" t="1677" r="36249" b="59757"/>
                <a:stretch/>
              </p:blipFill>
              <p:spPr>
                <a:xfrm>
                  <a:off x="6782496" y="4001460"/>
                  <a:ext cx="1094514" cy="1198754"/>
                </a:xfrm>
                <a:prstGeom prst="rect">
                  <a:avLst/>
                </a:prstGeom>
              </p:spPr>
            </p:pic>
            <p:pic>
              <p:nvPicPr>
                <p:cNvPr id="20" name="Picture 8" descr="C:\Users\Ivan Alvarez\Desktop\Facolour.PNG"/>
                <p:cNvPicPr>
                  <a:picLocks noChangeAspect="1" noChangeArrowheads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652071" y="3815303"/>
                  <a:ext cx="1728192" cy="216024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cxnSp>
            <p:nvCxnSpPr>
              <p:cNvPr id="40" name="Curved Connector 39"/>
              <p:cNvCxnSpPr/>
              <p:nvPr/>
            </p:nvCxnSpPr>
            <p:spPr bwMode="auto">
              <a:xfrm rot="16200000" flipH="1">
                <a:off x="1723593" y="4417590"/>
                <a:ext cx="468000" cy="1116000"/>
              </a:xfrm>
              <a:prstGeom prst="curvedConnector3">
                <a:avLst>
                  <a:gd name="adj1" fmla="val 131885"/>
                </a:avLst>
              </a:prstGeom>
              <a:solidFill>
                <a:srgbClr val="00B8FF"/>
              </a:solidFill>
              <a:ln w="19050" cap="flat" cmpd="sng" algn="ctr">
                <a:solidFill>
                  <a:srgbClr val="7030A0"/>
                </a:solidFill>
                <a:prstDash val="solid"/>
                <a:round/>
                <a:headEnd type="none" w="med" len="med"/>
                <a:tailEnd type="triangle" w="lg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42" name="Curved Connector 41"/>
              <p:cNvCxnSpPr/>
              <p:nvPr/>
            </p:nvCxnSpPr>
            <p:spPr bwMode="auto">
              <a:xfrm rot="5400000" flipH="1" flipV="1">
                <a:off x="3713393" y="3420177"/>
                <a:ext cx="468000" cy="1116000"/>
              </a:xfrm>
              <a:prstGeom prst="curvedConnector3">
                <a:avLst>
                  <a:gd name="adj1" fmla="val 131885"/>
                </a:avLst>
              </a:prstGeom>
              <a:solidFill>
                <a:srgbClr val="00B8FF"/>
              </a:solidFill>
              <a:ln w="19050" cap="flat" cmpd="sng" algn="ctr">
                <a:solidFill>
                  <a:srgbClr val="7030A0"/>
                </a:solidFill>
                <a:prstDash val="solid"/>
                <a:round/>
                <a:headEnd type="none" w="med" len="med"/>
                <a:tailEnd type="triangle" w="lg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44" name="Curved Connector 43"/>
              <p:cNvCxnSpPr/>
              <p:nvPr/>
            </p:nvCxnSpPr>
            <p:spPr bwMode="auto">
              <a:xfrm rot="16200000" flipH="1">
                <a:off x="5728427" y="4489590"/>
                <a:ext cx="252000" cy="720000"/>
              </a:xfrm>
              <a:prstGeom prst="curvedConnector3">
                <a:avLst>
                  <a:gd name="adj1" fmla="val 131885"/>
                </a:avLst>
              </a:prstGeom>
              <a:solidFill>
                <a:srgbClr val="00B8FF"/>
              </a:solidFill>
              <a:ln w="19050" cap="flat" cmpd="sng" algn="ctr">
                <a:solidFill>
                  <a:srgbClr val="7030A0"/>
                </a:solidFill>
                <a:prstDash val="solid"/>
                <a:round/>
                <a:headEnd type="none" w="med" len="med"/>
                <a:tailEnd type="triangle" w="lg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46" name="TextBox 45"/>
            <p:cNvSpPr txBox="1"/>
            <p:nvPr/>
          </p:nvSpPr>
          <p:spPr>
            <a:xfrm>
              <a:off x="827584" y="5322694"/>
              <a:ext cx="1152128" cy="2813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 smtClean="0">
                  <a:solidFill>
                    <a:schemeClr val="tx1"/>
                  </a:solidFill>
                  <a:latin typeface="Nexa"/>
                  <a:cs typeface="Nexa"/>
                </a:rPr>
                <a:t>diffusion</a:t>
              </a:r>
              <a:endParaRPr lang="en-GB" dirty="0">
                <a:solidFill>
                  <a:schemeClr val="tx1"/>
                </a:solidFill>
                <a:latin typeface="Nexa"/>
                <a:cs typeface="Nexa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932040" y="5085184"/>
              <a:ext cx="1152128" cy="2813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 smtClean="0">
                  <a:solidFill>
                    <a:schemeClr val="tx1"/>
                  </a:solidFill>
                  <a:latin typeface="Nexa"/>
                  <a:cs typeface="Nexa"/>
                </a:rPr>
                <a:t>imaging</a:t>
              </a:r>
              <a:endParaRPr lang="en-GB" dirty="0">
                <a:solidFill>
                  <a:schemeClr val="tx1"/>
                </a:solidFill>
                <a:latin typeface="Nexa"/>
                <a:cs typeface="Nexa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843808" y="3501008"/>
              <a:ext cx="1152128" cy="2813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 smtClean="0">
                  <a:solidFill>
                    <a:schemeClr val="tx1"/>
                  </a:solidFill>
                  <a:latin typeface="Nexa"/>
                  <a:cs typeface="Nexa"/>
                </a:rPr>
                <a:t>tensor</a:t>
              </a:r>
              <a:endParaRPr lang="en-GB" dirty="0">
                <a:solidFill>
                  <a:schemeClr val="tx1"/>
                </a:solidFill>
                <a:latin typeface="Nexa"/>
                <a:cs typeface="Nexa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502747" y="803758"/>
            <a:ext cx="91865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9F1B"/>
                </a:solidFill>
                <a:latin typeface="Nexa Bold" charset="0"/>
                <a:ea typeface="Nexa Bold" charset="0"/>
                <a:cs typeface="Nexa Bold" charset="0"/>
              </a:rPr>
              <a:t>DIFFUSION TENSOR IMAGING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9211890" y="6392744"/>
            <a:ext cx="2824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ClrTx/>
            </a:pPr>
            <a:r>
              <a:rPr lang="en-GB" sz="1200" dirty="0" err="1">
                <a:latin typeface="Roboto Light"/>
                <a:cs typeface="Roboto Light"/>
              </a:rPr>
              <a:t>Davide</a:t>
            </a:r>
            <a:r>
              <a:rPr lang="en-GB" sz="1200" dirty="0">
                <a:latin typeface="Roboto Light"/>
                <a:cs typeface="Roboto Light"/>
              </a:rPr>
              <a:t> Bono &amp; </a:t>
            </a:r>
            <a:r>
              <a:rPr lang="en-GB" sz="1200" dirty="0" err="1">
                <a:latin typeface="Roboto Light"/>
                <a:cs typeface="Roboto Light"/>
              </a:rPr>
              <a:t>Roser</a:t>
            </a:r>
            <a:r>
              <a:rPr lang="en-GB" sz="1200" dirty="0">
                <a:latin typeface="Roboto Light"/>
                <a:cs typeface="Roboto Light"/>
              </a:rPr>
              <a:t> </a:t>
            </a:r>
            <a:r>
              <a:rPr lang="en-GB" sz="1200" dirty="0" err="1" smtClean="0">
                <a:latin typeface="Roboto Light"/>
                <a:cs typeface="Roboto Light"/>
              </a:rPr>
              <a:t>Cañigueral</a:t>
            </a:r>
            <a:r>
              <a:rPr lang="en-GB" sz="1200" dirty="0" smtClean="0">
                <a:latin typeface="Roboto Light"/>
                <a:cs typeface="Roboto Light"/>
              </a:rPr>
              <a:t> (2017)</a:t>
            </a:r>
          </a:p>
          <a:p>
            <a:pPr algn="r">
              <a:buClrTx/>
            </a:pPr>
            <a:r>
              <a:rPr lang="en-GB" sz="1200" dirty="0" smtClean="0">
                <a:latin typeface="Roboto Light"/>
                <a:cs typeface="Roboto Light"/>
              </a:rPr>
              <a:t>University College London</a:t>
            </a:r>
            <a:endParaRPr lang="en-GB" sz="1200" dirty="0">
              <a:latin typeface="Roboto Light"/>
              <a:cs typeface="Roboto Ligh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par>
              <p:cTn id="2" fill="hold" nodeType="interactiveSeq">
                <p:stCondLst>
                  <p:cond delay="0"/>
                </p:stCondLst>
                <p:childTnLst>
                  <p:par>
                    <p:cTn id="3" fill="hold" nodeType="clickEffect">
                      <p:childTnLst>
                        <p:par>
                          <p:cTn id="4" fill="hold" nodeType="clickEffect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str">
                                      <p:cBhvr additive="repl">
                                        <p:cTn id="6" dur="1423644864" fill="hold"/>
                                        <p:tgtEl>
                                          <p:sldTgt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par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indent="-171450" eaLnBrk="1" hangingPunct="1">
              <a:buFont typeface="Arial"/>
              <a:buChar char="•"/>
            </a:pPr>
            <a:r>
              <a:rPr lang="en-US" sz="2800" dirty="0" smtClean="0">
                <a:latin typeface="Roboto Light"/>
                <a:cs typeface="Roboto Light"/>
              </a:rPr>
              <a:t>WATER protons = signal in DTI</a:t>
            </a:r>
          </a:p>
          <a:p>
            <a:pPr marL="171450" indent="-171450" eaLnBrk="1" hangingPunct="1">
              <a:buFont typeface="Arial"/>
              <a:buChar char="•"/>
            </a:pPr>
            <a:r>
              <a:rPr lang="en-US" sz="2800" dirty="0" smtClean="0">
                <a:latin typeface="Roboto Light"/>
                <a:cs typeface="Roboto Light"/>
              </a:rPr>
              <a:t>Diffusion property of water molecules (D)</a:t>
            </a:r>
          </a:p>
          <a:p>
            <a:pPr marL="171450" indent="-171450" eaLnBrk="1" hangingPunct="1">
              <a:buFont typeface="Arial"/>
              <a:buChar char="•"/>
            </a:pPr>
            <a:r>
              <a:rPr lang="en-US" sz="2800" dirty="0" smtClean="0">
                <a:latin typeface="Roboto Light"/>
                <a:cs typeface="Roboto Light"/>
              </a:rPr>
              <a:t>D = diffusion constant </a:t>
            </a:r>
          </a:p>
          <a:p>
            <a:pPr marL="171450" indent="-171450" eaLnBrk="1" hangingPunct="1">
              <a:buFont typeface="Arial"/>
              <a:buChar char="•"/>
            </a:pPr>
            <a:r>
              <a:rPr lang="en-US" sz="2800" dirty="0" smtClean="0">
                <a:latin typeface="Roboto Light"/>
                <a:cs typeface="Roboto Light"/>
              </a:rPr>
              <a:t>Move by Brownian motion / Random thermal motion</a:t>
            </a:r>
          </a:p>
          <a:p>
            <a:pPr marL="171450" indent="-171450" eaLnBrk="1" hangingPunct="1">
              <a:buFont typeface="Arial"/>
              <a:buChar char="•"/>
            </a:pPr>
            <a:r>
              <a:rPr lang="en-US" sz="2800" dirty="0" smtClean="0">
                <a:latin typeface="Roboto Light"/>
                <a:cs typeface="Roboto Light"/>
              </a:rPr>
              <a:t>Image intensities inversely related to the relative mobility of water molecules in tissue and the direction of the motion  </a:t>
            </a:r>
          </a:p>
          <a:p>
            <a:pPr marL="171450" indent="-171450" eaLnBrk="1" hangingPunct="1">
              <a:buFont typeface="Arial"/>
              <a:buChar char="•"/>
            </a:pPr>
            <a:endParaRPr lang="en-US" sz="2800" dirty="0" smtClean="0">
              <a:latin typeface="Roboto Light"/>
              <a:cs typeface="Roboto Light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sz="4400" dirty="0" smtClean="0">
                <a:solidFill>
                  <a:srgbClr val="FF9F1B"/>
                </a:solidFill>
                <a:latin typeface="Nexa"/>
                <a:cs typeface="Nexa"/>
              </a:rPr>
              <a:t>DIFFUSION TENSOR IMAGING</a:t>
            </a:r>
            <a:endParaRPr lang="en-US" sz="4400" dirty="0" smtClean="0">
              <a:solidFill>
                <a:srgbClr val="FF9F1B"/>
              </a:solidFill>
              <a:latin typeface="Nexa"/>
              <a:cs typeface="Nexa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2664</TotalTime>
  <Words>2012</Words>
  <Application>Microsoft Macintosh PowerPoint</Application>
  <PresentationFormat>Custom</PresentationFormat>
  <Paragraphs>398</Paragraphs>
  <Slides>50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DIFFUSION TENSOR IMAGING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DIFFUSION TENSOR IMAGING APPARENT DIFFUSION COEFFICIENT</vt:lpstr>
      <vt:lpstr>PowerPoint Presentation</vt:lpstr>
      <vt:lpstr>DIFFUSION WEIGHTED IMAGING</vt:lpstr>
      <vt:lpstr>PowerPoint Presentation</vt:lpstr>
      <vt:lpstr>WHAT IS b-VALUE?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the diffusion tensor?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WATER DIFFUSION IN BRAIN TISSUE</vt:lpstr>
      <vt:lpstr>EFFECT OF VARYING GRADIENT DIRECTION</vt:lpstr>
      <vt:lpstr>PowerPoint Presentation</vt:lpstr>
      <vt:lpstr>TRACTOGRAPHY  OVERVIEW</vt:lpstr>
      <vt:lpstr>TRACTOGRAPHY  TECHNIQUES </vt:lpstr>
      <vt:lpstr>STREAMLINE (DETERMINISTIC) TRACTOGRAPHY</vt:lpstr>
      <vt:lpstr>PROBABILISTIC TRACTOGRAPHY</vt:lpstr>
      <vt:lpstr>CROSSING/KISSING FIBRES</vt:lpstr>
      <vt:lpstr>CROSSING/KISSING FIBRES</vt:lpstr>
      <vt:lpstr>DTI  TRACTS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Lynne J. Williams</cp:lastModifiedBy>
  <cp:revision>303</cp:revision>
  <dcterms:created xsi:type="dcterms:W3CDTF">2016-05-17T02:28:19Z</dcterms:created>
  <dcterms:modified xsi:type="dcterms:W3CDTF">2018-05-29T13:39:55Z</dcterms:modified>
</cp:coreProperties>
</file>

<file path=docProps/thumbnail.jpeg>
</file>